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6"/>
  </p:notesMasterIdLst>
  <p:sldIdLst>
    <p:sldId id="256" r:id="rId2"/>
    <p:sldId id="303" r:id="rId3"/>
    <p:sldId id="302" r:id="rId4"/>
    <p:sldId id="264" r:id="rId5"/>
    <p:sldId id="298" r:id="rId6"/>
    <p:sldId id="300" r:id="rId7"/>
    <p:sldId id="367" r:id="rId8"/>
    <p:sldId id="766" r:id="rId9"/>
    <p:sldId id="768" r:id="rId10"/>
    <p:sldId id="258" r:id="rId11"/>
    <p:sldId id="260" r:id="rId12"/>
    <p:sldId id="343" r:id="rId13"/>
    <p:sldId id="261" r:id="rId14"/>
    <p:sldId id="535" r:id="rId15"/>
    <p:sldId id="262" r:id="rId16"/>
    <p:sldId id="792" r:id="rId17"/>
    <p:sldId id="769" r:id="rId18"/>
    <p:sldId id="770" r:id="rId19"/>
    <p:sldId id="771" r:id="rId20"/>
    <p:sldId id="772" r:id="rId21"/>
    <p:sldId id="773" r:id="rId22"/>
    <p:sldId id="774" r:id="rId23"/>
    <p:sldId id="368" r:id="rId24"/>
    <p:sldId id="263" r:id="rId25"/>
    <p:sldId id="304" r:id="rId26"/>
    <p:sldId id="305" r:id="rId27"/>
    <p:sldId id="306" r:id="rId28"/>
    <p:sldId id="526" r:id="rId29"/>
    <p:sldId id="307" r:id="rId30"/>
    <p:sldId id="308" r:id="rId31"/>
    <p:sldId id="369" r:id="rId32"/>
    <p:sldId id="310" r:id="rId33"/>
    <p:sldId id="311" r:id="rId34"/>
    <p:sldId id="312" r:id="rId35"/>
    <p:sldId id="313" r:id="rId36"/>
    <p:sldId id="793" r:id="rId37"/>
    <p:sldId id="794" r:id="rId38"/>
    <p:sldId id="523" r:id="rId39"/>
    <p:sldId id="524" r:id="rId40"/>
    <p:sldId id="525" r:id="rId41"/>
    <p:sldId id="351" r:id="rId42"/>
    <p:sldId id="352" r:id="rId43"/>
    <p:sldId id="795" r:id="rId44"/>
    <p:sldId id="796" r:id="rId45"/>
    <p:sldId id="797" r:id="rId46"/>
    <p:sldId id="798" r:id="rId47"/>
    <p:sldId id="799" r:id="rId48"/>
    <p:sldId id="371" r:id="rId49"/>
    <p:sldId id="808" r:id="rId50"/>
    <p:sldId id="809" r:id="rId51"/>
    <p:sldId id="810" r:id="rId52"/>
    <p:sldId id="811" r:id="rId53"/>
    <p:sldId id="812" r:id="rId54"/>
    <p:sldId id="314" r:id="rId55"/>
    <p:sldId id="315" r:id="rId56"/>
    <p:sldId id="316" r:id="rId57"/>
    <p:sldId id="317" r:id="rId58"/>
    <p:sldId id="318" r:id="rId59"/>
    <p:sldId id="534" r:id="rId60"/>
    <p:sldId id="813" r:id="rId61"/>
    <p:sldId id="814" r:id="rId62"/>
    <p:sldId id="319" r:id="rId63"/>
    <p:sldId id="320" r:id="rId64"/>
    <p:sldId id="321" r:id="rId65"/>
    <p:sldId id="322" r:id="rId66"/>
    <p:sldId id="806" r:id="rId67"/>
    <p:sldId id="805" r:id="rId68"/>
    <p:sldId id="807" r:id="rId69"/>
    <p:sldId id="370" r:id="rId70"/>
    <p:sldId id="323" r:id="rId71"/>
    <p:sldId id="324" r:id="rId72"/>
    <p:sldId id="325" r:id="rId73"/>
    <p:sldId id="372" r:id="rId74"/>
    <p:sldId id="326" r:id="rId75"/>
    <p:sldId id="327" r:id="rId76"/>
    <p:sldId id="328" r:id="rId77"/>
    <p:sldId id="329" r:id="rId78"/>
    <p:sldId id="330" r:id="rId79"/>
    <p:sldId id="331" r:id="rId80"/>
    <p:sldId id="332" r:id="rId81"/>
    <p:sldId id="333" r:id="rId82"/>
    <p:sldId id="334" r:id="rId83"/>
    <p:sldId id="373" r:id="rId84"/>
    <p:sldId id="775" r:id="rId85"/>
    <p:sldId id="776" r:id="rId86"/>
    <p:sldId id="335" r:id="rId87"/>
    <p:sldId id="336" r:id="rId88"/>
    <p:sldId id="777" r:id="rId89"/>
    <p:sldId id="780" r:id="rId90"/>
    <p:sldId id="778" r:id="rId91"/>
    <p:sldId id="779" r:id="rId92"/>
    <p:sldId id="337" r:id="rId93"/>
    <p:sldId id="338" r:id="rId94"/>
    <p:sldId id="339" r:id="rId95"/>
    <p:sldId id="340" r:id="rId96"/>
    <p:sldId id="765" r:id="rId97"/>
    <p:sldId id="341" r:id="rId98"/>
    <p:sldId id="786" r:id="rId99"/>
    <p:sldId id="787" r:id="rId100"/>
    <p:sldId id="353" r:id="rId101"/>
    <p:sldId id="788" r:id="rId102"/>
    <p:sldId id="531" r:id="rId103"/>
    <p:sldId id="354" r:id="rId104"/>
    <p:sldId id="342" r:id="rId105"/>
    <p:sldId id="781" r:id="rId106"/>
    <p:sldId id="344" r:id="rId107"/>
    <p:sldId id="345" r:id="rId108"/>
    <p:sldId id="346" r:id="rId109"/>
    <p:sldId id="347" r:id="rId110"/>
    <p:sldId id="348" r:id="rId111"/>
    <p:sldId id="349" r:id="rId112"/>
    <p:sldId id="731" r:id="rId113"/>
    <p:sldId id="350" r:id="rId114"/>
    <p:sldId id="533" r:id="rId115"/>
    <p:sldId id="355" r:id="rId116"/>
    <p:sldId id="356" r:id="rId117"/>
    <p:sldId id="357" r:id="rId118"/>
    <p:sldId id="358" r:id="rId119"/>
    <p:sldId id="359" r:id="rId120"/>
    <p:sldId id="360" r:id="rId121"/>
    <p:sldId id="361" r:id="rId122"/>
    <p:sldId id="802" r:id="rId123"/>
    <p:sldId id="801" r:id="rId124"/>
    <p:sldId id="800" r:id="rId125"/>
    <p:sldId id="532" r:id="rId126"/>
    <p:sldId id="362" r:id="rId127"/>
    <p:sldId id="363" r:id="rId128"/>
    <p:sldId id="365" r:id="rId129"/>
    <p:sldId id="803" r:id="rId130"/>
    <p:sldId id="804" r:id="rId131"/>
    <p:sldId id="366" r:id="rId132"/>
    <p:sldId id="789" r:id="rId133"/>
    <p:sldId id="790" r:id="rId134"/>
    <p:sldId id="377" r:id="rId135"/>
    <p:sldId id="782" r:id="rId136"/>
    <p:sldId id="783" r:id="rId137"/>
    <p:sldId id="785" r:id="rId138"/>
    <p:sldId id="375" r:id="rId139"/>
    <p:sldId id="376" r:id="rId140"/>
    <p:sldId id="378" r:id="rId141"/>
    <p:sldId id="379" r:id="rId142"/>
    <p:sldId id="732" r:id="rId143"/>
    <p:sldId id="380" r:id="rId144"/>
    <p:sldId id="381" r:id="rId145"/>
    <p:sldId id="382" r:id="rId146"/>
    <p:sldId id="383" r:id="rId147"/>
    <p:sldId id="527" r:id="rId148"/>
    <p:sldId id="530" r:id="rId149"/>
    <p:sldId id="384" r:id="rId150"/>
    <p:sldId id="385" r:id="rId151"/>
    <p:sldId id="386" r:id="rId152"/>
    <p:sldId id="387" r:id="rId153"/>
    <p:sldId id="388" r:id="rId154"/>
    <p:sldId id="389" r:id="rId155"/>
    <p:sldId id="390" r:id="rId156"/>
    <p:sldId id="391" r:id="rId157"/>
    <p:sldId id="392" r:id="rId158"/>
    <p:sldId id="393" r:id="rId159"/>
    <p:sldId id="394" r:id="rId160"/>
    <p:sldId id="395" r:id="rId161"/>
    <p:sldId id="396" r:id="rId162"/>
    <p:sldId id="397" r:id="rId163"/>
    <p:sldId id="398" r:id="rId164"/>
    <p:sldId id="399" r:id="rId165"/>
    <p:sldId id="400" r:id="rId166"/>
    <p:sldId id="403" r:id="rId167"/>
    <p:sldId id="401" r:id="rId168"/>
    <p:sldId id="402" r:id="rId169"/>
    <p:sldId id="404" r:id="rId170"/>
    <p:sldId id="405" r:id="rId171"/>
    <p:sldId id="406" r:id="rId172"/>
    <p:sldId id="407" r:id="rId173"/>
    <p:sldId id="408" r:id="rId174"/>
    <p:sldId id="409" r:id="rId175"/>
    <p:sldId id="410" r:id="rId176"/>
    <p:sldId id="411" r:id="rId177"/>
    <p:sldId id="412" r:id="rId178"/>
    <p:sldId id="413" r:id="rId179"/>
    <p:sldId id="414" r:id="rId180"/>
    <p:sldId id="416" r:id="rId181"/>
    <p:sldId id="417" r:id="rId182"/>
    <p:sldId id="759" r:id="rId183"/>
    <p:sldId id="418" r:id="rId184"/>
    <p:sldId id="419" r:id="rId185"/>
    <p:sldId id="420" r:id="rId186"/>
    <p:sldId id="421" r:id="rId187"/>
    <p:sldId id="529" r:id="rId188"/>
    <p:sldId id="422" r:id="rId189"/>
    <p:sldId id="423" r:id="rId190"/>
    <p:sldId id="424" r:id="rId191"/>
    <p:sldId id="425" r:id="rId192"/>
    <p:sldId id="426" r:id="rId193"/>
    <p:sldId id="427" r:id="rId194"/>
    <p:sldId id="428" r:id="rId195"/>
    <p:sldId id="429" r:id="rId196"/>
    <p:sldId id="733" r:id="rId197"/>
    <p:sldId id="734" r:id="rId198"/>
    <p:sldId id="735" r:id="rId199"/>
    <p:sldId id="736" r:id="rId200"/>
    <p:sldId id="737" r:id="rId201"/>
    <p:sldId id="738" r:id="rId202"/>
    <p:sldId id="739" r:id="rId203"/>
    <p:sldId id="740" r:id="rId204"/>
    <p:sldId id="741" r:id="rId205"/>
    <p:sldId id="742" r:id="rId206"/>
    <p:sldId id="743" r:id="rId207"/>
    <p:sldId id="744" r:id="rId208"/>
    <p:sldId id="745" r:id="rId209"/>
    <p:sldId id="746" r:id="rId210"/>
    <p:sldId id="747" r:id="rId211"/>
    <p:sldId id="748" r:id="rId212"/>
    <p:sldId id="749" r:id="rId213"/>
    <p:sldId id="750" r:id="rId214"/>
    <p:sldId id="751" r:id="rId215"/>
    <p:sldId id="752" r:id="rId216"/>
    <p:sldId id="753" r:id="rId217"/>
    <p:sldId id="754" r:id="rId218"/>
    <p:sldId id="755" r:id="rId219"/>
    <p:sldId id="756" r:id="rId220"/>
    <p:sldId id="757" r:id="rId221"/>
    <p:sldId id="758" r:id="rId222"/>
    <p:sldId id="528" r:id="rId223"/>
    <p:sldId id="430" r:id="rId224"/>
    <p:sldId id="431" r:id="rId225"/>
    <p:sldId id="432" r:id="rId226"/>
    <p:sldId id="433" r:id="rId227"/>
    <p:sldId id="434" r:id="rId228"/>
    <p:sldId id="435" r:id="rId229"/>
    <p:sldId id="436" r:id="rId230"/>
    <p:sldId id="437" r:id="rId231"/>
    <p:sldId id="438" r:id="rId232"/>
    <p:sldId id="439" r:id="rId233"/>
    <p:sldId id="440" r:id="rId234"/>
    <p:sldId id="441" r:id="rId235"/>
    <p:sldId id="442" r:id="rId236"/>
    <p:sldId id="443" r:id="rId237"/>
    <p:sldId id="444" r:id="rId238"/>
    <p:sldId id="445" r:id="rId239"/>
    <p:sldId id="446" r:id="rId240"/>
    <p:sldId id="447" r:id="rId241"/>
    <p:sldId id="448" r:id="rId242"/>
    <p:sldId id="449" r:id="rId243"/>
    <p:sldId id="450" r:id="rId244"/>
    <p:sldId id="451" r:id="rId245"/>
    <p:sldId id="452" r:id="rId246"/>
    <p:sldId id="453" r:id="rId247"/>
    <p:sldId id="454" r:id="rId248"/>
    <p:sldId id="455" r:id="rId249"/>
    <p:sldId id="456" r:id="rId250"/>
    <p:sldId id="457" r:id="rId251"/>
    <p:sldId id="458" r:id="rId252"/>
    <p:sldId id="459" r:id="rId253"/>
    <p:sldId id="460" r:id="rId254"/>
    <p:sldId id="461" r:id="rId255"/>
    <p:sldId id="463" r:id="rId256"/>
    <p:sldId id="462" r:id="rId257"/>
    <p:sldId id="464" r:id="rId258"/>
    <p:sldId id="465" r:id="rId259"/>
    <p:sldId id="466" r:id="rId260"/>
    <p:sldId id="467" r:id="rId261"/>
    <p:sldId id="468" r:id="rId262"/>
    <p:sldId id="469" r:id="rId263"/>
    <p:sldId id="470" r:id="rId264"/>
    <p:sldId id="471" r:id="rId265"/>
    <p:sldId id="472" r:id="rId266"/>
    <p:sldId id="473" r:id="rId267"/>
    <p:sldId id="474" r:id="rId268"/>
    <p:sldId id="475" r:id="rId269"/>
    <p:sldId id="477" r:id="rId270"/>
    <p:sldId id="476" r:id="rId271"/>
    <p:sldId id="669" r:id="rId272"/>
    <p:sldId id="478" r:id="rId273"/>
    <p:sldId id="480" r:id="rId274"/>
    <p:sldId id="670" r:id="rId275"/>
    <p:sldId id="672" r:id="rId276"/>
    <p:sldId id="481" r:id="rId277"/>
    <p:sldId id="671" r:id="rId278"/>
    <p:sldId id="482" r:id="rId279"/>
    <p:sldId id="673" r:id="rId280"/>
    <p:sldId id="483" r:id="rId281"/>
    <p:sldId id="503" r:id="rId282"/>
    <p:sldId id="484" r:id="rId283"/>
    <p:sldId id="485" r:id="rId284"/>
    <p:sldId id="486" r:id="rId285"/>
    <p:sldId id="487" r:id="rId286"/>
    <p:sldId id="488" r:id="rId287"/>
    <p:sldId id="489" r:id="rId288"/>
    <p:sldId id="490" r:id="rId289"/>
    <p:sldId id="491" r:id="rId290"/>
    <p:sldId id="492" r:id="rId291"/>
    <p:sldId id="674" r:id="rId292"/>
    <p:sldId id="493" r:id="rId293"/>
    <p:sldId id="494" r:id="rId294"/>
    <p:sldId id="495" r:id="rId295"/>
    <p:sldId id="496" r:id="rId296"/>
    <p:sldId id="497" r:id="rId297"/>
    <p:sldId id="498" r:id="rId298"/>
    <p:sldId id="499" r:id="rId299"/>
    <p:sldId id="500" r:id="rId300"/>
    <p:sldId id="501" r:id="rId301"/>
    <p:sldId id="502" r:id="rId302"/>
    <p:sldId id="504" r:id="rId303"/>
    <p:sldId id="505" r:id="rId304"/>
    <p:sldId id="506" r:id="rId305"/>
    <p:sldId id="507" r:id="rId306"/>
    <p:sldId id="508" r:id="rId307"/>
    <p:sldId id="509" r:id="rId308"/>
    <p:sldId id="510" r:id="rId309"/>
    <p:sldId id="511" r:id="rId310"/>
    <p:sldId id="512" r:id="rId311"/>
    <p:sldId id="675" r:id="rId312"/>
    <p:sldId id="513" r:id="rId313"/>
    <p:sldId id="514" r:id="rId314"/>
    <p:sldId id="515" r:id="rId315"/>
    <p:sldId id="516" r:id="rId316"/>
    <p:sldId id="518" r:id="rId317"/>
    <p:sldId id="517" r:id="rId318"/>
    <p:sldId id="519" r:id="rId319"/>
    <p:sldId id="520" r:id="rId320"/>
    <p:sldId id="521" r:id="rId321"/>
    <p:sldId id="522" r:id="rId322"/>
    <p:sldId id="536" r:id="rId323"/>
    <p:sldId id="537" r:id="rId324"/>
    <p:sldId id="538" r:id="rId325"/>
    <p:sldId id="676" r:id="rId326"/>
    <p:sldId id="539" r:id="rId327"/>
    <p:sldId id="540" r:id="rId328"/>
    <p:sldId id="541" r:id="rId329"/>
    <p:sldId id="542" r:id="rId330"/>
    <p:sldId id="543" r:id="rId331"/>
    <p:sldId id="544" r:id="rId332"/>
    <p:sldId id="545" r:id="rId333"/>
    <p:sldId id="546" r:id="rId334"/>
    <p:sldId id="547" r:id="rId335"/>
    <p:sldId id="548" r:id="rId336"/>
    <p:sldId id="549" r:id="rId337"/>
    <p:sldId id="677" r:id="rId338"/>
    <p:sldId id="550" r:id="rId339"/>
    <p:sldId id="551" r:id="rId340"/>
    <p:sldId id="552" r:id="rId341"/>
    <p:sldId id="553" r:id="rId342"/>
    <p:sldId id="554" r:id="rId343"/>
    <p:sldId id="555" r:id="rId344"/>
    <p:sldId id="556" r:id="rId345"/>
    <p:sldId id="557" r:id="rId346"/>
    <p:sldId id="558" r:id="rId347"/>
    <p:sldId id="678" r:id="rId348"/>
    <p:sldId id="559" r:id="rId349"/>
    <p:sldId id="560" r:id="rId350"/>
    <p:sldId id="561" r:id="rId351"/>
    <p:sldId id="562" r:id="rId352"/>
    <p:sldId id="679" r:id="rId353"/>
    <p:sldId id="563" r:id="rId354"/>
    <p:sldId id="680" r:id="rId355"/>
    <p:sldId id="564" r:id="rId356"/>
    <p:sldId id="565" r:id="rId357"/>
    <p:sldId id="566" r:id="rId358"/>
    <p:sldId id="681" r:id="rId359"/>
    <p:sldId id="567" r:id="rId360"/>
    <p:sldId id="568" r:id="rId361"/>
    <p:sldId id="569" r:id="rId362"/>
    <p:sldId id="570" r:id="rId363"/>
    <p:sldId id="571" r:id="rId364"/>
    <p:sldId id="572" r:id="rId365"/>
    <p:sldId id="573" r:id="rId366"/>
    <p:sldId id="574" r:id="rId367"/>
    <p:sldId id="575" r:id="rId368"/>
    <p:sldId id="576" r:id="rId369"/>
    <p:sldId id="577" r:id="rId370"/>
    <p:sldId id="578" r:id="rId371"/>
    <p:sldId id="579" r:id="rId372"/>
    <p:sldId id="580" r:id="rId373"/>
    <p:sldId id="581" r:id="rId374"/>
    <p:sldId id="582" r:id="rId375"/>
    <p:sldId id="583" r:id="rId376"/>
    <p:sldId id="584" r:id="rId377"/>
    <p:sldId id="585" r:id="rId378"/>
    <p:sldId id="587" r:id="rId379"/>
    <p:sldId id="586" r:id="rId380"/>
    <p:sldId id="588" r:id="rId381"/>
    <p:sldId id="589" r:id="rId382"/>
    <p:sldId id="590" r:id="rId383"/>
    <p:sldId id="591" r:id="rId384"/>
    <p:sldId id="682" r:id="rId385"/>
    <p:sldId id="592" r:id="rId386"/>
    <p:sldId id="684" r:id="rId387"/>
    <p:sldId id="683" r:id="rId388"/>
    <p:sldId id="593" r:id="rId389"/>
    <p:sldId id="594" r:id="rId390"/>
    <p:sldId id="595" r:id="rId391"/>
    <p:sldId id="596" r:id="rId392"/>
    <p:sldId id="597" r:id="rId393"/>
    <p:sldId id="685" r:id="rId394"/>
    <p:sldId id="598" r:id="rId395"/>
    <p:sldId id="599" r:id="rId396"/>
    <p:sldId id="686" r:id="rId397"/>
    <p:sldId id="600" r:id="rId398"/>
    <p:sldId id="601" r:id="rId399"/>
    <p:sldId id="602" r:id="rId400"/>
    <p:sldId id="603" r:id="rId401"/>
    <p:sldId id="604" r:id="rId402"/>
    <p:sldId id="687" r:id="rId403"/>
    <p:sldId id="605" r:id="rId404"/>
    <p:sldId id="606" r:id="rId405"/>
    <p:sldId id="607" r:id="rId406"/>
    <p:sldId id="608" r:id="rId407"/>
    <p:sldId id="609" r:id="rId408"/>
    <p:sldId id="610" r:id="rId409"/>
    <p:sldId id="611" r:id="rId410"/>
    <p:sldId id="612" r:id="rId411"/>
    <p:sldId id="613" r:id="rId412"/>
    <p:sldId id="614" r:id="rId413"/>
    <p:sldId id="615" r:id="rId414"/>
    <p:sldId id="616" r:id="rId415"/>
    <p:sldId id="617" r:id="rId416"/>
    <p:sldId id="688" r:id="rId417"/>
    <p:sldId id="618" r:id="rId418"/>
    <p:sldId id="689" r:id="rId419"/>
    <p:sldId id="619" r:id="rId420"/>
    <p:sldId id="620" r:id="rId421"/>
    <p:sldId id="621" r:id="rId422"/>
    <p:sldId id="622" r:id="rId423"/>
    <p:sldId id="623" r:id="rId424"/>
    <p:sldId id="690" r:id="rId425"/>
    <p:sldId id="624" r:id="rId426"/>
    <p:sldId id="625" r:id="rId427"/>
    <p:sldId id="626" r:id="rId428"/>
    <p:sldId id="627" r:id="rId429"/>
    <p:sldId id="628" r:id="rId430"/>
    <p:sldId id="629" r:id="rId431"/>
    <p:sldId id="630" r:id="rId432"/>
    <p:sldId id="631" r:id="rId433"/>
    <p:sldId id="632" r:id="rId434"/>
    <p:sldId id="633" r:id="rId435"/>
    <p:sldId id="634" r:id="rId436"/>
    <p:sldId id="635" r:id="rId437"/>
    <p:sldId id="636" r:id="rId438"/>
    <p:sldId id="637" r:id="rId439"/>
    <p:sldId id="638" r:id="rId440"/>
    <p:sldId id="639" r:id="rId441"/>
    <p:sldId id="640" r:id="rId442"/>
    <p:sldId id="641" r:id="rId443"/>
    <p:sldId id="691" r:id="rId444"/>
    <p:sldId id="642" r:id="rId445"/>
    <p:sldId id="643" r:id="rId446"/>
    <p:sldId id="644" r:id="rId447"/>
    <p:sldId id="645" r:id="rId448"/>
    <p:sldId id="692" r:id="rId449"/>
    <p:sldId id="646" r:id="rId450"/>
    <p:sldId id="647" r:id="rId451"/>
    <p:sldId id="648" r:id="rId452"/>
    <p:sldId id="649" r:id="rId453"/>
    <p:sldId id="650" r:id="rId454"/>
    <p:sldId id="651" r:id="rId455"/>
    <p:sldId id="652" r:id="rId456"/>
    <p:sldId id="653" r:id="rId457"/>
    <p:sldId id="654" r:id="rId458"/>
    <p:sldId id="693" r:id="rId459"/>
    <p:sldId id="655" r:id="rId460"/>
    <p:sldId id="656" r:id="rId461"/>
    <p:sldId id="657" r:id="rId462"/>
    <p:sldId id="658" r:id="rId463"/>
    <p:sldId id="659" r:id="rId464"/>
    <p:sldId id="660" r:id="rId465"/>
    <p:sldId id="661" r:id="rId466"/>
    <p:sldId id="662" r:id="rId467"/>
    <p:sldId id="663" r:id="rId468"/>
    <p:sldId id="664" r:id="rId469"/>
    <p:sldId id="665" r:id="rId470"/>
    <p:sldId id="666" r:id="rId471"/>
    <p:sldId id="667" r:id="rId472"/>
    <p:sldId id="668" r:id="rId473"/>
    <p:sldId id="694" r:id="rId474"/>
    <p:sldId id="695" r:id="rId475"/>
    <p:sldId id="696" r:id="rId476"/>
    <p:sldId id="697" r:id="rId477"/>
    <p:sldId id="698" r:id="rId478"/>
    <p:sldId id="699" r:id="rId479"/>
    <p:sldId id="700" r:id="rId480"/>
    <p:sldId id="701" r:id="rId481"/>
    <p:sldId id="702" r:id="rId482"/>
    <p:sldId id="703" r:id="rId483"/>
    <p:sldId id="704" r:id="rId484"/>
    <p:sldId id="705" r:id="rId485"/>
    <p:sldId id="706" r:id="rId486"/>
    <p:sldId id="707" r:id="rId487"/>
    <p:sldId id="708" r:id="rId488"/>
    <p:sldId id="709" r:id="rId489"/>
    <p:sldId id="710" r:id="rId490"/>
    <p:sldId id="711" r:id="rId491"/>
    <p:sldId id="712" r:id="rId492"/>
    <p:sldId id="713" r:id="rId493"/>
    <p:sldId id="714" r:id="rId494"/>
    <p:sldId id="715" r:id="rId495"/>
    <p:sldId id="716" r:id="rId496"/>
    <p:sldId id="717" r:id="rId497"/>
    <p:sldId id="718" r:id="rId498"/>
    <p:sldId id="719" r:id="rId499"/>
    <p:sldId id="720" r:id="rId500"/>
    <p:sldId id="721" r:id="rId501"/>
    <p:sldId id="722" r:id="rId502"/>
    <p:sldId id="723" r:id="rId503"/>
    <p:sldId id="724" r:id="rId504"/>
    <p:sldId id="725" r:id="rId505"/>
    <p:sldId id="726" r:id="rId506"/>
    <p:sldId id="727" r:id="rId507"/>
    <p:sldId id="728" r:id="rId508"/>
    <p:sldId id="729" r:id="rId509"/>
    <p:sldId id="730" r:id="rId510"/>
    <p:sldId id="760" r:id="rId511"/>
    <p:sldId id="761" r:id="rId512"/>
    <p:sldId id="762" r:id="rId513"/>
    <p:sldId id="763" r:id="rId514"/>
    <p:sldId id="764" r:id="rId5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531"/>
    <a:srgbClr val="7030A0"/>
    <a:srgbClr val="534A86"/>
    <a:srgbClr val="595080"/>
    <a:srgbClr val="524E82"/>
    <a:srgbClr val="C90796"/>
    <a:srgbClr val="C30D75"/>
    <a:srgbClr val="AC0C77"/>
    <a:srgbClr val="CDF8FD"/>
    <a:srgbClr val="DA8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98" d="100"/>
          <a:sy n="98" d="100"/>
        </p:scale>
        <p:origin x="102"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503" Type="http://schemas.openxmlformats.org/officeDocument/2006/relationships/slide" Target="slides/slide502.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489" Type="http://schemas.openxmlformats.org/officeDocument/2006/relationships/slide" Target="slides/slide48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slide" Target="slides/slide4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19/05/2020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19/05/2020</a:t>
            </a:fld>
            <a:endParaRPr lang="fr-FR"/>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19/05/2020</a:t>
            </a:fld>
            <a:endParaRPr lang="fr-FR"/>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 Target="slide23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70.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a:t>
            </a:r>
            <a:r>
              <a:rPr lang="en-US" sz="2000" dirty="0" err="1"/>
              <a:t>eg.</a:t>
            </a:r>
            <a:r>
              <a:rPr lang="en-US" sz="2000" dirty="0"/>
              <a:t> if, for, in, open)</a:t>
            </a:r>
          </a:p>
          <a:p>
            <a:r>
              <a:rPr lang="en-US" sz="2000" dirty="0"/>
              <a:t>Use descriptive variable names</a:t>
            </a:r>
          </a:p>
          <a:p>
            <a:pPr lvl="1"/>
            <a:r>
              <a:rPr lang="en-US" sz="1600" dirty="0" err="1"/>
              <a:t>first_name</a:t>
            </a:r>
            <a:r>
              <a:rPr lang="en-US" sz="1600" dirty="0"/>
              <a:t>, </a:t>
            </a:r>
            <a:r>
              <a:rPr lang="en-US" sz="1600" dirty="0" err="1"/>
              <a:t>date_of_birth</a:t>
            </a:r>
            <a:r>
              <a:rPr lang="en-US" sz="1600" dirty="0"/>
              <a:t>, </a:t>
            </a:r>
            <a:r>
              <a:rPr lang="en-US" sz="1600" dirty="0" err="1"/>
              <a:t>hair_color</a:t>
            </a:r>
            <a:endParaRPr lang="en-US" sz="1600" dirty="0"/>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err="1">
                <a:solidFill>
                  <a:schemeClr val="bg1"/>
                </a:solidFill>
              </a:rPr>
              <a:t>t.count</a:t>
            </a:r>
            <a:r>
              <a:rPr lang="fr-FR" sz="1200" dirty="0">
                <a:solidFill>
                  <a:schemeClr val="bg1"/>
                </a:solidFill>
              </a:rPr>
              <a:t>(‘a’)</a:t>
            </a:r>
          </a:p>
          <a:p>
            <a:r>
              <a:rPr lang="fr-FR" sz="1200" dirty="0">
                <a:solidFill>
                  <a:schemeClr val="bg1"/>
                </a:solidFill>
              </a:rPr>
              <a:t>2</a:t>
            </a:r>
          </a:p>
          <a:p>
            <a:endParaRPr lang="fr-FR" sz="1200" dirty="0">
              <a:solidFill>
                <a:schemeClr val="bg1"/>
              </a:solidFill>
            </a:endParaRPr>
          </a:p>
          <a:p>
            <a:r>
              <a:rPr lang="fr-FR" sz="1200" dirty="0" err="1">
                <a:solidFill>
                  <a:schemeClr val="bg1"/>
                </a:solidFill>
              </a:rPr>
              <a:t>t.index</a:t>
            </a:r>
            <a:r>
              <a:rPr lang="fr-FR" sz="1200" dirty="0">
                <a:solidFill>
                  <a:schemeClr val="bg1"/>
                </a:solidFill>
              </a:rPr>
              <a:t>(‘a’)</a:t>
            </a:r>
          </a:p>
          <a:p>
            <a:r>
              <a:rPr lang="fr-FR" sz="1200" dirty="0">
                <a:solidFill>
                  <a:schemeClr val="bg1"/>
                </a:solidFill>
              </a:rPr>
              <a:t>0</a:t>
            </a:r>
          </a:p>
          <a:p>
            <a:endParaRPr lang="fr-FR" sz="1200" dirty="0">
              <a:solidFill>
                <a:schemeClr val="bg1"/>
              </a:solidFill>
            </a:endParaRPr>
          </a:p>
          <a:p>
            <a:r>
              <a:rPr lang="fr-FR" sz="1200" dirty="0" err="1">
                <a:solidFill>
                  <a:schemeClr val="bg1"/>
                </a:solidFill>
              </a:rPr>
              <a:t>t.index</a:t>
            </a:r>
            <a:r>
              <a:rPr lang="fr-FR" sz="1200" dirty="0">
                <a:solidFill>
                  <a:schemeClr val="bg1"/>
                </a:solidFill>
              </a:rPr>
              <a:t>(‘b’)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Tree>
    <p:extLst>
      <p:ext uri="{BB962C8B-B14F-4D97-AF65-F5344CB8AC3E}">
        <p14:creationId xmlns:p14="http://schemas.microsoft.com/office/powerpoint/2010/main" val="25121132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err="1">
                <a:solidFill>
                  <a:schemeClr val="accent5">
                    <a:lumMod val="75000"/>
                  </a:schemeClr>
                </a:solidFill>
              </a:rPr>
              <a:t>Nametuples</a:t>
            </a:r>
            <a:r>
              <a:rPr lang="fr-FR" altLang="fr-FR" sz="6000" dirty="0">
                <a:solidFill>
                  <a:schemeClr val="accent5">
                    <a:lumMod val="75000"/>
                  </a:schemeClr>
                </a:solidFill>
              </a:rPr>
              <a:t> 4/4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a:t>
            </a:r>
            <a:r>
              <a:rPr lang="en-US" sz="1200" dirty="0" err="1">
                <a:solidFill>
                  <a:schemeClr val="bg1"/>
                </a:solidFill>
              </a:rPr>
              <a:t>namedtuple</a:t>
            </a:r>
            <a:endParaRPr lang="en-US" sz="1200" dirty="0">
              <a:solidFill>
                <a:schemeClr val="bg1"/>
              </a:solidFill>
            </a:endParaRPr>
          </a:p>
          <a:p>
            <a:r>
              <a:rPr lang="en-US" sz="1200" dirty="0">
                <a:solidFill>
                  <a:schemeClr val="bg1"/>
                </a:solidFill>
              </a:rPr>
              <a:t>Car = </a:t>
            </a:r>
            <a:r>
              <a:rPr lang="en-US" sz="1200" dirty="0" err="1">
                <a:solidFill>
                  <a:schemeClr val="bg1"/>
                </a:solidFill>
              </a:rPr>
              <a:t>namedtuple</a:t>
            </a:r>
            <a:r>
              <a:rPr lang="en-US" sz="1200" dirty="0">
                <a:solidFill>
                  <a:schemeClr val="bg1"/>
                </a:solidFill>
              </a:rPr>
              <a:t>('Car', 'color mileage’)</a:t>
            </a:r>
          </a:p>
          <a:p>
            <a:r>
              <a:rPr lang="en-US" sz="1200" dirty="0">
                <a:solidFill>
                  <a:schemeClr val="bg1"/>
                </a:solidFill>
              </a:rPr>
              <a:t># Our new "Car" class works as expected:</a:t>
            </a:r>
          </a:p>
          <a:p>
            <a:r>
              <a:rPr lang="en-US" sz="1200" dirty="0">
                <a:solidFill>
                  <a:schemeClr val="bg1"/>
                </a:solidFill>
              </a:rPr>
              <a:t>&gt;&gt;&gt; </a:t>
            </a:r>
            <a:r>
              <a:rPr lang="en-US" sz="1200" dirty="0" err="1">
                <a:solidFill>
                  <a:schemeClr val="bg1"/>
                </a:solidFill>
              </a:rPr>
              <a:t>my_car</a:t>
            </a:r>
            <a:r>
              <a:rPr lang="en-US" sz="1200" dirty="0">
                <a:solidFill>
                  <a:schemeClr val="bg1"/>
                </a:solidFill>
              </a:rPr>
              <a:t> = Car('red', 3812.4)</a:t>
            </a:r>
          </a:p>
          <a:p>
            <a:r>
              <a:rPr lang="en-US" sz="1200" dirty="0">
                <a:solidFill>
                  <a:schemeClr val="bg1"/>
                </a:solidFill>
              </a:rPr>
              <a:t>&gt;&gt;&gt; </a:t>
            </a:r>
            <a:r>
              <a:rPr lang="en-US" sz="1200" dirty="0" err="1">
                <a:solidFill>
                  <a:schemeClr val="bg1"/>
                </a:solidFill>
              </a:rPr>
              <a:t>my_car.color</a:t>
            </a:r>
            <a:endParaRPr lang="en-US" sz="1200" dirty="0">
              <a:solidFill>
                <a:schemeClr val="bg1"/>
              </a:solidFill>
            </a:endParaRPr>
          </a:p>
          <a:p>
            <a:r>
              <a:rPr lang="en-US" sz="1200" dirty="0">
                <a:solidFill>
                  <a:schemeClr val="bg1"/>
                </a:solidFill>
              </a:rPr>
              <a:t>'red'</a:t>
            </a:r>
          </a:p>
          <a:p>
            <a:r>
              <a:rPr lang="en-US" sz="1200" dirty="0">
                <a:solidFill>
                  <a:schemeClr val="bg1"/>
                </a:solidFill>
              </a:rPr>
              <a:t>&gt;&gt;&gt; </a:t>
            </a:r>
            <a:r>
              <a:rPr lang="en-US" sz="1200" dirty="0" err="1">
                <a:solidFill>
                  <a:schemeClr val="bg1"/>
                </a:solidFill>
              </a:rPr>
              <a:t>my_car.mileage</a:t>
            </a:r>
            <a:endParaRPr lang="en-US" sz="1200" dirty="0">
              <a:solidFill>
                <a:schemeClr val="bg1"/>
              </a:solidFill>
            </a:endParaRP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a:t>
            </a:r>
            <a:r>
              <a:rPr lang="en-US" sz="1200" dirty="0" err="1">
                <a:solidFill>
                  <a:schemeClr val="bg1"/>
                </a:solidFill>
              </a:rPr>
              <a:t>my_car</a:t>
            </a:r>
            <a:endParaRPr lang="en-US" sz="1200" dirty="0">
              <a:solidFill>
                <a:schemeClr val="bg1"/>
              </a:solidFill>
            </a:endParaRP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a:t>
            </a:r>
            <a:r>
              <a:rPr lang="en-US" sz="1200" dirty="0" err="1">
                <a:solidFill>
                  <a:schemeClr val="bg1"/>
                </a:solidFill>
              </a:rPr>
              <a:t>namedtuples</a:t>
            </a:r>
            <a:r>
              <a:rPr lang="en-US" sz="1200" dirty="0">
                <a:solidFill>
                  <a:schemeClr val="bg1"/>
                </a:solidFill>
              </a:rPr>
              <a:t> are immutable:</a:t>
            </a:r>
          </a:p>
          <a:p>
            <a:r>
              <a:rPr lang="en-US" sz="1200" dirty="0">
                <a:solidFill>
                  <a:schemeClr val="bg1"/>
                </a:solidFill>
              </a:rPr>
              <a:t>&gt;&gt;&gt; </a:t>
            </a:r>
            <a:r>
              <a:rPr lang="en-US" sz="1200" dirty="0" err="1">
                <a:solidFill>
                  <a:schemeClr val="bg1"/>
                </a:solidFill>
              </a:rPr>
              <a:t>my_car.color</a:t>
            </a:r>
            <a:r>
              <a:rPr lang="en-US" sz="1200" dirty="0">
                <a:solidFill>
                  <a:schemeClr val="bg1"/>
                </a:solidFill>
              </a:rPr>
              <a:t> = 'blue'</a:t>
            </a:r>
          </a:p>
          <a:p>
            <a:r>
              <a:rPr lang="en-US" sz="1200" dirty="0" err="1">
                <a:solidFill>
                  <a:schemeClr val="bg1"/>
                </a:solidFill>
              </a:rPr>
              <a:t>AttributeError</a:t>
            </a:r>
            <a:r>
              <a:rPr lang="en-US" sz="1200" dirty="0">
                <a:solidFill>
                  <a:schemeClr val="bg1"/>
                </a:solidFill>
              </a:rPr>
              <a:t>: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t>Using</a:t>
            </a:r>
            <a:r>
              <a:rPr lang="fr-FR" altLang="fr-FR" sz="1400" dirty="0"/>
              <a:t> </a:t>
            </a:r>
            <a:r>
              <a:rPr lang="fr-FR" altLang="fr-FR" sz="1400" dirty="0" err="1"/>
              <a:t>nametuple</a:t>
            </a:r>
            <a:r>
              <a:rPr lang="fr-FR" altLang="fr-FR" sz="1400" dirty="0"/>
              <a:t> is way </a:t>
            </a:r>
            <a:r>
              <a:rPr lang="fr-FR" altLang="fr-FR" sz="1400" dirty="0" err="1"/>
              <a:t>shorther</a:t>
            </a:r>
            <a:r>
              <a:rPr lang="fr-FR" altLang="fr-FR" sz="1400" dirty="0"/>
              <a:t> than </a:t>
            </a:r>
            <a:r>
              <a:rPr lang="fr-FR" altLang="fr-FR" sz="1400" dirty="0" err="1"/>
              <a:t>defining</a:t>
            </a:r>
            <a:r>
              <a:rPr lang="fr-FR" altLang="fr-FR" sz="1400" dirty="0"/>
              <a:t> a class </a:t>
            </a:r>
            <a:r>
              <a:rPr lang="fr-FR" altLang="fr-FR" sz="1400" dirty="0" err="1"/>
              <a:t>manually</a:t>
            </a:r>
            <a:r>
              <a:rPr lang="fr-FR" altLang="fr-FR" sz="1400" dirty="0"/>
              <a:t>:</a:t>
            </a:r>
          </a:p>
        </p:txBody>
      </p:sp>
    </p:spTree>
    <p:extLst>
      <p:ext uri="{BB962C8B-B14F-4D97-AF65-F5344CB8AC3E}">
        <p14:creationId xmlns:p14="http://schemas.microsoft.com/office/powerpoint/2010/main" val="20620264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a:t>
            </a:r>
            <a:r>
              <a:rPr lang="fr-FR" dirty="0" err="1">
                <a:solidFill>
                  <a:schemeClr val="bg1"/>
                </a:solidFill>
              </a:rPr>
              <a:t>ma_liste</a:t>
            </a:r>
            <a:r>
              <a:rPr lang="fr-FR" dirty="0">
                <a:solidFill>
                  <a:schemeClr val="bg1"/>
                </a:solidFill>
              </a:rPr>
              <a:t>)</a:t>
            </a:r>
          </a:p>
          <a:p>
            <a:r>
              <a:rPr lang="fr-FR" dirty="0">
                <a:solidFill>
                  <a:schemeClr val="bg1"/>
                </a:solidFill>
              </a:rPr>
              <a:t>&lt;class '</a:t>
            </a:r>
            <a:r>
              <a:rPr lang="fr-FR" dirty="0" err="1">
                <a:solidFill>
                  <a:schemeClr val="bg1"/>
                </a:solidFill>
              </a:rPr>
              <a:t>list</a:t>
            </a:r>
            <a:r>
              <a:rPr lang="fr-FR" dirty="0">
                <a:solidFill>
                  <a:schemeClr val="bg1"/>
                </a:solidFill>
              </a:rPr>
              <a:t>'&gt;</a:t>
            </a:r>
          </a:p>
          <a:p>
            <a:r>
              <a:rPr lang="fr-FR" dirty="0" err="1">
                <a:solidFill>
                  <a:schemeClr val="bg1"/>
                </a:solidFill>
              </a:rPr>
              <a:t>ma_liste</a:t>
            </a:r>
            <a:endParaRPr lang="fr-FR" dirty="0">
              <a:solidFill>
                <a:schemeClr val="bg1"/>
              </a:solidFill>
            </a:endParaRP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err="1">
                <a:solidFill>
                  <a:schemeClr val="bg1"/>
                </a:solidFill>
              </a:rPr>
              <a:t>ma_liste</a:t>
            </a:r>
            <a:r>
              <a:rPr lang="fr-FR" dirty="0">
                <a:solidFill>
                  <a:schemeClr val="bg1"/>
                </a:solidFill>
              </a:rPr>
              <a:t> = [1, 2, 3, 4, 5] # Une liste avec cinq objets</a:t>
            </a:r>
          </a:p>
          <a:p>
            <a:r>
              <a:rPr lang="fr-FR" dirty="0">
                <a:solidFill>
                  <a:schemeClr val="bg1"/>
                </a:solidFill>
              </a:rPr>
              <a:t>print(</a:t>
            </a:r>
            <a:r>
              <a:rPr lang="fr-FR" dirty="0" err="1">
                <a:solidFill>
                  <a:schemeClr val="bg1"/>
                </a:solidFill>
              </a:rPr>
              <a:t>ma_liste</a:t>
            </a:r>
            <a:r>
              <a:rPr lang="fr-FR" dirty="0">
                <a:solidFill>
                  <a:schemeClr val="bg1"/>
                </a:solidFill>
              </a:rPr>
              <a:t>)</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des objets dans une liste[] 4/21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7627" y="1927016"/>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69332"/>
          </a:xfrm>
          <a:prstGeom prst="rect">
            <a:avLst/>
          </a:prstGeom>
          <a:noFill/>
        </p:spPr>
        <p:txBody>
          <a:bodyPr wrap="square" rtlCol="0">
            <a:spAutoFit/>
          </a:bodyPr>
          <a:lstStyle/>
          <a:p>
            <a:r>
              <a:rPr lang="fr-FR" dirty="0"/>
              <a:t>On utilise la méthode append pour ajouter un élément à la fin d'une liste.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119069" y="3404344"/>
            <a:ext cx="12144373" cy="369332"/>
          </a:xfrm>
          <a:prstGeom prst="rect">
            <a:avLst/>
          </a:prstGeom>
          <a:noFill/>
        </p:spPr>
        <p:txBody>
          <a:bodyPr wrap="square" rtlCol="0">
            <a:spAutoFit/>
          </a:bodyPr>
          <a:lstStyle/>
          <a:p>
            <a:r>
              <a:rPr lang="fr-FR" dirty="0"/>
              <a:t>La méthode </a:t>
            </a:r>
            <a:r>
              <a:rPr lang="fr-FR" b="1" dirty="0"/>
              <a:t>append</a:t>
            </a:r>
            <a:r>
              <a:rPr lang="fr-FR" dirty="0"/>
              <a:t>, comme beaucoup de méthodes de listes, travaille directement sur l'objet et ne renvoie donc rien !</a:t>
            </a:r>
          </a:p>
        </p:txBody>
      </p:sp>
    </p:spTree>
    <p:extLst>
      <p:ext uri="{BB962C8B-B14F-4D97-AF65-F5344CB8AC3E}">
        <p14:creationId xmlns:p14="http://schemas.microsoft.com/office/powerpoint/2010/main" val="1225639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a:t>
            </a:r>
            <a:r>
              <a:rPr lang="fr-FR" dirty="0" err="1">
                <a:solidFill>
                  <a:schemeClr val="bg1"/>
                </a:solidFill>
              </a:rPr>
              <a:t>ma_liste.append</a:t>
            </a:r>
            <a:r>
              <a:rPr lang="fr-FR" dirty="0">
                <a:solidFill>
                  <a:schemeClr val="bg1"/>
                </a:solidFill>
              </a:rPr>
              <a:t>(56)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a:t>
            </a:r>
            <a:r>
              <a:rPr lang="fr-FR" dirty="0" err="1">
                <a:solidFill>
                  <a:schemeClr val="bg1"/>
                </a:solidFill>
              </a:rPr>
              <a:t>ma_liste.insert</a:t>
            </a:r>
            <a:r>
              <a:rPr lang="fr-FR" dirty="0">
                <a:solidFill>
                  <a:schemeClr val="bg1"/>
                </a:solidFill>
              </a:rPr>
              <a: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a:t>
            </a:r>
            <a:r>
              <a:rPr lang="fr-FR" dirty="0" err="1">
                <a:solidFill>
                  <a:schemeClr val="bg1"/>
                </a:solidFill>
              </a:rPr>
              <a:t>extend</a:t>
            </a:r>
            <a:endParaRPr lang="fr-FR" dirty="0">
              <a:solidFill>
                <a:schemeClr val="bg1"/>
              </a:solidFill>
            </a:endParaRP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a:t>
            </a:r>
            <a:r>
              <a:rPr lang="fr-FR" dirty="0" err="1"/>
              <a:t>opérateur+qui</a:t>
            </a:r>
            <a:r>
              <a:rPr lang="fr-FR" dirty="0"/>
              <a:t> concatène deux listes entre elles et renvoie le résultat. On peut utiliser+=assez logiquement pour étendre une liste. Cette façon de faire revient au même qu'utiliser la </a:t>
            </a:r>
            <a:r>
              <a:rPr lang="fr-FR" dirty="0" err="1"/>
              <a:t>méthodeextend</a:t>
            </a:r>
            <a:endParaRPr lang="fr-FR" dirty="0"/>
          </a:p>
        </p:txBody>
      </p:sp>
    </p:spTree>
    <p:extLst>
      <p:ext uri="{BB962C8B-B14F-4D97-AF65-F5344CB8AC3E}">
        <p14:creationId xmlns:p14="http://schemas.microsoft.com/office/powerpoint/2010/main" val="26150999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a:t>
            </a:r>
            <a:r>
              <a:rPr lang="fr-FR" altLang="fr-FR" sz="6000" dirty="0" err="1">
                <a:solidFill>
                  <a:schemeClr val="accent5">
                    <a:lumMod val="75000"/>
                  </a:schemeClr>
                </a:solidFill>
              </a:rPr>
              <a:t>elements</a:t>
            </a:r>
            <a:r>
              <a:rPr lang="fr-FR" altLang="fr-FR" sz="6000" dirty="0">
                <a:solidFill>
                  <a:schemeClr val="accent5">
                    <a:lumMod val="75000"/>
                  </a:schemeClr>
                </a:solidFill>
              </a:rPr>
              <a:t> d’une listes[] 7/21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ma_liste[2] # On supprime le troisième élément de la liste</a:t>
            </a:r>
          </a:p>
          <a:p>
            <a:r>
              <a:rPr lang="fr-FR" sz="1100" dirty="0">
                <a:solidFill>
                  <a:schemeClr val="bg1"/>
                </a:solidFill>
              </a:rPr>
              <a:t>ma_liste</a:t>
            </a:r>
          </a:p>
          <a:p>
            <a:r>
              <a:rPr lang="fr-FR" sz="1100" dirty="0">
                <a:solidFill>
                  <a:schemeClr val="bg1"/>
                </a:solidFill>
              </a:rPr>
              <a:t>[-2, 1,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a:t>
            </a:r>
            <a:r>
              <a:rPr lang="fr-FR" sz="1200" dirty="0" err="1"/>
              <a:t>remove</a:t>
            </a:r>
            <a:r>
              <a:rPr lang="fr-FR" sz="1200" dirty="0"/>
              <a:t>.</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505289"/>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5063530"/>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835487"/>
            <a:ext cx="12144373" cy="276999"/>
          </a:xfrm>
          <a:prstGeom prst="rect">
            <a:avLst/>
          </a:prstGeom>
          <a:noFill/>
        </p:spPr>
        <p:txBody>
          <a:bodyPr wrap="square" rtlCol="0">
            <a:spAutoFit/>
          </a:bodyPr>
          <a:lstStyle/>
          <a:p>
            <a:r>
              <a:rPr lang="fr-FR" sz="1200" dirty="0"/>
              <a:t>Notons que la méthode pop retourne la valeur de l’</a:t>
            </a:r>
            <a:r>
              <a:rPr lang="fr-FR" sz="1200" dirty="0" err="1"/>
              <a:t>element</a:t>
            </a:r>
            <a:r>
              <a:rPr lang="fr-FR" sz="1200" dirty="0"/>
              <a:t> supprime</a:t>
            </a:r>
          </a:p>
        </p:txBody>
      </p:sp>
    </p:spTree>
    <p:extLst>
      <p:ext uri="{BB962C8B-B14F-4D97-AF65-F5344CB8AC3E}">
        <p14:creationId xmlns:p14="http://schemas.microsoft.com/office/powerpoint/2010/main" val="1036188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1077218"/>
          </a:xfrm>
          <a:prstGeom prst="rect">
            <a:avLst/>
          </a:prstGeom>
          <a:solidFill>
            <a:schemeClr val="tx1"/>
          </a:solidFill>
        </p:spPr>
        <p:txBody>
          <a:bodyPr>
            <a:spAutoFit/>
          </a:bodyPr>
          <a:lstStyle/>
          <a:p>
            <a:r>
              <a:rPr lang="fr-FR" sz="1600" dirty="0">
                <a:solidFill>
                  <a:schemeClr val="bg1"/>
                </a:solidFill>
              </a:rPr>
              <a:t>&gt;&gt; </a:t>
            </a:r>
            <a:r>
              <a:rPr lang="fr-FR" sz="1600" dirty="0" err="1">
                <a:solidFill>
                  <a:schemeClr val="bg1"/>
                </a:solidFill>
              </a:rPr>
              <a:t>Characters</a:t>
            </a:r>
            <a:r>
              <a:rPr lang="fr-FR" sz="1600" dirty="0">
                <a:solidFill>
                  <a:schemeClr val="bg1"/>
                </a:solidFill>
              </a:rPr>
              <a:t> = [‘’</a:t>
            </a:r>
            <a:r>
              <a:rPr lang="fr-FR" sz="1600" dirty="0" err="1">
                <a:solidFill>
                  <a:schemeClr val="bg1"/>
                </a:solidFill>
              </a:rPr>
              <a:t>alivin</a:t>
            </a:r>
            <a:r>
              <a:rPr lang="fr-FR" sz="1600" dirty="0">
                <a:solidFill>
                  <a:schemeClr val="bg1"/>
                </a:solidFill>
              </a:rPr>
              <a:t> et les </a:t>
            </a:r>
            <a:r>
              <a:rPr lang="fr-FR" sz="1600" dirty="0" err="1">
                <a:solidFill>
                  <a:schemeClr val="bg1"/>
                </a:solidFill>
              </a:rPr>
              <a:t>chipmunks</a:t>
            </a:r>
            <a:r>
              <a:rPr lang="fr-FR" sz="1600" dirty="0">
                <a:solidFill>
                  <a:schemeClr val="bg1"/>
                </a:solidFill>
              </a:rPr>
              <a:t>’’, ‘’Babar’’, ‘’</a:t>
            </a:r>
            <a:r>
              <a:rPr lang="fr-FR" sz="1600" dirty="0" err="1">
                <a:solidFill>
                  <a:schemeClr val="bg1"/>
                </a:solidFill>
              </a:rPr>
              <a:t>betty</a:t>
            </a:r>
            <a:r>
              <a:rPr lang="fr-FR" sz="1600" dirty="0">
                <a:solidFill>
                  <a:schemeClr val="bg1"/>
                </a:solidFill>
              </a:rPr>
              <a:t> </a:t>
            </a:r>
            <a:r>
              <a:rPr lang="fr-FR" sz="1600" dirty="0" err="1">
                <a:solidFill>
                  <a:schemeClr val="bg1"/>
                </a:solidFill>
              </a:rPr>
              <a:t>boop</a:t>
            </a:r>
            <a:r>
              <a:rPr lang="fr-FR" sz="1600" dirty="0">
                <a:solidFill>
                  <a:schemeClr val="bg1"/>
                </a:solidFill>
              </a:rPr>
              <a:t>’’, ‘’</a:t>
            </a:r>
            <a:r>
              <a:rPr lang="fr-FR" sz="1600" dirty="0" err="1">
                <a:solidFill>
                  <a:schemeClr val="bg1"/>
                </a:solidFill>
              </a:rPr>
              <a:t>calimero</a:t>
            </a:r>
            <a:r>
              <a:rPr lang="fr-FR" sz="1600" dirty="0">
                <a:solidFill>
                  <a:schemeClr val="bg1"/>
                </a:solidFill>
              </a:rPr>
              <a:t>’’, ‘’</a:t>
            </a:r>
            <a:r>
              <a:rPr lang="fr-FR" sz="1600" dirty="0" err="1">
                <a:solidFill>
                  <a:schemeClr val="bg1"/>
                </a:solidFill>
              </a:rPr>
              <a:t>casper</a:t>
            </a:r>
            <a:r>
              <a:rPr lang="fr-FR" sz="1600" dirty="0">
                <a:solidFill>
                  <a:schemeClr val="bg1"/>
                </a:solidFill>
              </a:rPr>
              <a:t>’’, ‘’le chat pote’’, ‘’</a:t>
            </a:r>
            <a:r>
              <a:rPr lang="fr-FR" sz="1600" dirty="0" err="1">
                <a:solidFill>
                  <a:schemeClr val="bg1"/>
                </a:solidFill>
              </a:rPr>
              <a:t>kirikou</a:t>
            </a:r>
            <a:r>
              <a:rPr lang="fr-FR" sz="1600" dirty="0">
                <a:solidFill>
                  <a:schemeClr val="bg1"/>
                </a:solidFill>
              </a:rPr>
              <a:t>’’]</a:t>
            </a:r>
          </a:p>
          <a:p>
            <a:r>
              <a:rPr lang="fr-FR" sz="1600" dirty="0">
                <a:solidFill>
                  <a:schemeClr val="bg1"/>
                </a:solidFill>
              </a:rPr>
              <a:t>&gt;&gt; </a:t>
            </a:r>
            <a:r>
              <a:rPr lang="fr-FR" sz="1600" dirty="0" err="1">
                <a:solidFill>
                  <a:schemeClr val="bg1"/>
                </a:solidFill>
              </a:rPr>
              <a:t>characters.index</a:t>
            </a:r>
            <a:r>
              <a:rPr lang="fr-FR" sz="1600" dirty="0">
                <a:solidFill>
                  <a:schemeClr val="bg1"/>
                </a:solidFill>
              </a:rPr>
              <a:t>(‘’Babar’’)</a:t>
            </a: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692638"/>
            <a:ext cx="12144373" cy="369332"/>
          </a:xfrm>
          <a:prstGeom prst="rect">
            <a:avLst/>
          </a:prstGeom>
          <a:noFill/>
        </p:spPr>
        <p:txBody>
          <a:bodyPr wrap="square" rtlCol="0">
            <a:spAutoFit/>
          </a:bodyPr>
          <a:lstStyle/>
          <a:p>
            <a:r>
              <a:rPr lang="fr-FR" dirty="0"/>
              <a:t>la méthode index().</a:t>
            </a:r>
          </a:p>
        </p:txBody>
      </p:sp>
    </p:spTree>
    <p:extLst>
      <p:ext uri="{BB962C8B-B14F-4D97-AF65-F5344CB8AC3E}">
        <p14:creationId xmlns:p14="http://schemas.microsoft.com/office/powerpoint/2010/main" val="6770967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206409"/>
            <a:ext cx="6096000" cy="5078313"/>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a:t>
            </a:r>
            <a:r>
              <a:rPr lang="fr-FR" sz="1200" dirty="0" err="1">
                <a:solidFill>
                  <a:schemeClr val="bg1"/>
                </a:solidFill>
              </a:rPr>
              <a:t>elt</a:t>
            </a:r>
            <a:r>
              <a:rPr lang="fr-FR" sz="1200" dirty="0">
                <a:solidFill>
                  <a:schemeClr val="bg1"/>
                </a:solidFill>
              </a:rPr>
              <a:t> in ma_liste: # </a:t>
            </a:r>
            <a:r>
              <a:rPr lang="fr-FR" sz="1200" dirty="0" err="1">
                <a:solidFill>
                  <a:schemeClr val="bg1"/>
                </a:solidFill>
              </a:rPr>
              <a:t>elt</a:t>
            </a:r>
            <a:r>
              <a:rPr lang="fr-FR" sz="1200" dirty="0">
                <a:solidFill>
                  <a:schemeClr val="bg1"/>
                </a:solidFill>
              </a:rPr>
              <a:t> va prendre les valeurs successives des éléments de ma_liste</a:t>
            </a:r>
          </a:p>
          <a:p>
            <a:r>
              <a:rPr lang="fr-FR" sz="1200" dirty="0">
                <a:solidFill>
                  <a:schemeClr val="bg1"/>
                </a:solidFill>
              </a:rPr>
              <a:t>...     print(</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a:t>
            </a:r>
            <a:r>
              <a:rPr lang="en-US" sz="1200" dirty="0" err="1">
                <a:solidFill>
                  <a:schemeClr val="bg1"/>
                </a:solidFill>
              </a:rPr>
              <a:t>lst</a:t>
            </a:r>
            <a:r>
              <a:rPr lang="en-US" sz="1200" dirty="0">
                <a:solidFill>
                  <a:schemeClr val="bg1"/>
                </a:solidFill>
              </a:rPr>
              <a:t> = [1, 2, 3, 4, 5]</a:t>
            </a:r>
          </a:p>
          <a:p>
            <a:r>
              <a:rPr lang="en-US" sz="1200" dirty="0">
                <a:solidFill>
                  <a:schemeClr val="bg1"/>
                </a:solidFill>
              </a:rPr>
              <a:t>&gt;&gt;&gt; del </a:t>
            </a:r>
            <a:r>
              <a:rPr lang="en-US" sz="1200" dirty="0" err="1">
                <a:solidFill>
                  <a:schemeClr val="bg1"/>
                </a:solidFill>
              </a:rPr>
              <a:t>lst</a:t>
            </a:r>
            <a:r>
              <a:rPr lang="en-US" sz="1200" dirty="0">
                <a:solidFill>
                  <a:schemeClr val="bg1"/>
                </a:solidFill>
              </a:rPr>
              <a:t>[:]</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a:t>
            </a:r>
            <a:r>
              <a:rPr lang="en-US" sz="1200" dirty="0" err="1">
                <a:solidFill>
                  <a:schemeClr val="bg1"/>
                </a:solidFill>
              </a:rPr>
              <a:t>lst</a:t>
            </a:r>
            <a:endParaRPr lang="en-US" sz="1200" dirty="0">
              <a:solidFill>
                <a:schemeClr val="bg1"/>
              </a:solidFill>
            </a:endParaRPr>
          </a:p>
          <a:p>
            <a:r>
              <a:rPr lang="en-US" sz="1200" dirty="0">
                <a:solidFill>
                  <a:schemeClr val="bg1"/>
                </a:solidFill>
              </a:rPr>
              <a:t>&gt;&gt;&gt; </a:t>
            </a:r>
            <a:r>
              <a:rPr lang="en-US" sz="1200" dirty="0" err="1">
                <a:solidFill>
                  <a:schemeClr val="bg1"/>
                </a:solidFill>
              </a:rPr>
              <a:t>lst</a:t>
            </a:r>
            <a:r>
              <a:rPr lang="en-US" sz="1200" dirty="0">
                <a:solidFill>
                  <a:schemeClr val="bg1"/>
                </a:solidFill>
              </a:rPr>
              <a:t>[:] = [7, 8, 9]</a:t>
            </a:r>
          </a:p>
          <a:p>
            <a:r>
              <a:rPr lang="en-US" sz="1200" dirty="0">
                <a:solidFill>
                  <a:schemeClr val="bg1"/>
                </a:solidFill>
              </a:rPr>
              <a:t>&gt;&gt;&gt; </a:t>
            </a:r>
            <a:r>
              <a:rPr lang="en-US" sz="1200" dirty="0" err="1">
                <a:solidFill>
                  <a:schemeClr val="bg1"/>
                </a:solidFill>
              </a:rPr>
              <a:t>lst</a:t>
            </a:r>
            <a:endParaRPr lang="en-US" sz="1200" dirty="0">
              <a:solidFill>
                <a:schemeClr val="bg1"/>
              </a:solidFill>
            </a:endParaRP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a:t>
            </a:r>
            <a:r>
              <a:rPr lang="en-US" sz="1200" dirty="0" err="1">
                <a:solidFill>
                  <a:schemeClr val="bg1"/>
                </a:solidFill>
              </a:rPr>
              <a:t>lst</a:t>
            </a:r>
            <a:endParaRPr lang="en-US" sz="1200" dirty="0">
              <a:solidFill>
                <a:schemeClr val="bg1"/>
              </a:solidFill>
            </a:endParaRP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a:t>
            </a:r>
            <a:r>
              <a:rPr lang="en-US" sz="1200" dirty="0" err="1">
                <a:solidFill>
                  <a:schemeClr val="bg1"/>
                </a:solidFill>
              </a:rPr>
              <a:t>lst</a:t>
            </a:r>
            <a:r>
              <a:rPr lang="en-US" sz="1200" dirty="0">
                <a:solidFill>
                  <a:schemeClr val="bg1"/>
                </a:solidFill>
              </a:rPr>
              <a: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a:t>
            </a:r>
            <a:r>
              <a:rPr lang="en-US" sz="1200" dirty="0" err="1">
                <a:solidFill>
                  <a:schemeClr val="bg1"/>
                </a:solidFill>
              </a:rPr>
              <a:t>lst</a:t>
            </a:r>
            <a:endParaRPr lang="en-US" sz="1200" dirty="0">
              <a:solidFill>
                <a:schemeClr val="bg1"/>
              </a:solidFill>
            </a:endParaRP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err="1">
                <a:solidFill>
                  <a:schemeClr val="bg1"/>
                </a:solidFill>
              </a:rPr>
              <a:t>ma_chaine</a:t>
            </a:r>
            <a:r>
              <a:rPr lang="fr-FR" altLang="fr-FR" sz="1400" b="1" dirty="0">
                <a:solidFill>
                  <a:schemeClr val="bg1"/>
                </a:solidFill>
              </a:rPr>
              <a:t> = "Bonjour à tous"</a:t>
            </a:r>
          </a:p>
          <a:p>
            <a:pPr lvl="0" eaLnBrk="0" fontAlgn="base" hangingPunct="0">
              <a:spcBef>
                <a:spcPct val="0"/>
              </a:spcBef>
              <a:spcAft>
                <a:spcPct val="0"/>
              </a:spcAft>
            </a:pPr>
            <a:r>
              <a:rPr lang="fr-FR" altLang="fr-FR" sz="1400" b="1" dirty="0" err="1">
                <a:solidFill>
                  <a:schemeClr val="bg1"/>
                </a:solidFill>
              </a:rPr>
              <a:t>ma_chaine.split</a:t>
            </a: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a:t>
            </a:r>
            <a:r>
              <a:rPr lang="fr-FR" sz="1400" dirty="0" err="1"/>
              <a:t>ma_chaine.split</a:t>
            </a:r>
            <a:r>
              <a:rPr lang="fr-FR" sz="1400" dirty="0"/>
              <a: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12/21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13/21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t>
            </a:r>
            <a:r>
              <a:rPr lang="fr-FR" altLang="fr-FR" sz="1400" b="1" dirty="0" err="1">
                <a:solidFill>
                  <a:schemeClr val="bg1"/>
                </a:solidFill>
              </a:rPr>
              <a:t>afficher_flottant</a:t>
            </a:r>
            <a:r>
              <a:rPr lang="fr-FR" altLang="fr-FR" sz="1400" b="1" dirty="0">
                <a:solidFill>
                  <a:schemeClr val="bg1"/>
                </a:solidFill>
              </a:rPr>
              <a: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a:t>
            </a:r>
            <a:r>
              <a:rPr lang="fr-FR" altLang="fr-FR" sz="1400" b="1" dirty="0" err="1">
                <a:solidFill>
                  <a:schemeClr val="bg1"/>
                </a:solidFill>
              </a:rPr>
              <a:t>float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 = </a:t>
            </a:r>
            <a:r>
              <a:rPr lang="fr-FR" altLang="fr-FR" sz="1400" b="1" dirty="0" err="1">
                <a:solidFill>
                  <a:schemeClr val="bg1"/>
                </a:solidFill>
              </a:rPr>
              <a:t>flottant.split</a:t>
            </a:r>
            <a:r>
              <a:rPr lang="fr-FR" altLang="fr-FR" sz="1400" b="1" dirty="0">
                <a:solidFill>
                  <a:schemeClr val="bg1"/>
                </a:solidFill>
              </a:rPr>
              <a: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a:t>
            </a:r>
            <a:r>
              <a:rPr lang="fr-FR" altLang="fr-FR" sz="1400" b="1" dirty="0" err="1">
                <a:solidFill>
                  <a:schemeClr val="bg1"/>
                </a:solidFill>
              </a:rPr>
              <a:t>partie_entiere</a:t>
            </a:r>
            <a:r>
              <a:rPr lang="fr-FR" altLang="fr-FR" sz="1400" b="1" dirty="0">
                <a:solidFill>
                  <a:schemeClr val="bg1"/>
                </a:solidFill>
              </a:rPr>
              <a:t>, </a:t>
            </a:r>
            <a:r>
              <a:rPr lang="fr-FR" altLang="fr-FR" sz="1400" b="1" dirty="0" err="1">
                <a:solidFill>
                  <a:schemeClr val="bg1"/>
                </a:solidFill>
              </a:rPr>
              <a:t>partie_flottante</a:t>
            </a:r>
            <a:r>
              <a:rPr lang="fr-FR" altLang="fr-FR" sz="1400" b="1" dirty="0">
                <a:solidFill>
                  <a:schemeClr val="bg1"/>
                </a:solidFill>
              </a:rPr>
              <a:t>[:3]])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fonction_inconnue</a:t>
            </a:r>
            <a:r>
              <a:rPr lang="fr-FR" sz="1400" dirty="0">
                <a:solidFill>
                  <a:schemeClr val="bg1"/>
                </a:solidFill>
              </a:rPr>
              <a:t>(*parametres):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err="1">
                <a:solidFill>
                  <a:schemeClr val="bg1"/>
                </a:solidFill>
              </a:rPr>
              <a:t>fonction_inconnue</a:t>
            </a:r>
            <a:r>
              <a:rPr lang="fr-FR" sz="1400" dirty="0">
                <a:solidFill>
                  <a:schemeClr val="bg1"/>
                </a:solidFill>
              </a:rPr>
              <a:t>() # On appelle la fonction sans paramètre</a:t>
            </a:r>
          </a:p>
          <a:p>
            <a:r>
              <a:rPr lang="fr-FR" sz="1400" dirty="0">
                <a:solidFill>
                  <a:schemeClr val="bg1"/>
                </a:solidFill>
              </a:rPr>
              <a:t>J'ai reçu : ().</a:t>
            </a:r>
          </a:p>
          <a:p>
            <a:r>
              <a:rPr lang="fr-FR" sz="1400" dirty="0" err="1">
                <a:solidFill>
                  <a:schemeClr val="bg1"/>
                </a:solidFill>
              </a:rPr>
              <a:t>fonction_inconnue</a:t>
            </a:r>
            <a:r>
              <a:rPr lang="fr-FR" sz="1400" dirty="0">
                <a:solidFill>
                  <a:schemeClr val="bg1"/>
                </a:solidFill>
              </a:rPr>
              <a:t>(33)</a:t>
            </a:r>
          </a:p>
          <a:p>
            <a:r>
              <a:rPr lang="fr-FR" sz="1400" dirty="0">
                <a:solidFill>
                  <a:schemeClr val="bg1"/>
                </a:solidFill>
              </a:rPr>
              <a:t>J'ai reçu : (33,).</a:t>
            </a:r>
          </a:p>
          <a:p>
            <a:r>
              <a:rPr lang="fr-FR" sz="1400" dirty="0" err="1">
                <a:solidFill>
                  <a:schemeClr val="bg1"/>
                </a:solidFill>
              </a:rPr>
              <a:t>fonction_inconnue</a:t>
            </a:r>
            <a:r>
              <a:rPr lang="fr-FR" sz="1400" dirty="0">
                <a:solidFill>
                  <a:schemeClr val="bg1"/>
                </a:solidFill>
              </a:rPr>
              <a:t>('a', 'e', 'f')</a:t>
            </a:r>
          </a:p>
          <a:p>
            <a:r>
              <a:rPr lang="fr-FR" sz="1400" dirty="0">
                <a:solidFill>
                  <a:schemeClr val="bg1"/>
                </a:solidFill>
              </a:rPr>
              <a:t>J'ai reçu : ('a', 'e', 'f').</a:t>
            </a:r>
          </a:p>
          <a:p>
            <a:r>
              <a:rPr lang="fr-FR" sz="1400" dirty="0">
                <a:solidFill>
                  <a:schemeClr val="bg1"/>
                </a:solidFill>
              </a:rPr>
              <a:t>var = 3.5</a:t>
            </a:r>
          </a:p>
          <a:p>
            <a:r>
              <a:rPr lang="fr-FR" sz="1400" dirty="0" err="1">
                <a:solidFill>
                  <a:schemeClr val="bg1"/>
                </a:solidFill>
              </a:rPr>
              <a:t>fonction_inconnue</a:t>
            </a:r>
            <a:r>
              <a:rPr lang="fr-FR" sz="1400" dirty="0">
                <a:solidFill>
                  <a:schemeClr val="bg1"/>
                </a:solidFill>
              </a:rPr>
              <a:t>(var,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15/21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Tree>
    <p:extLst>
      <p:ext uri="{BB962C8B-B14F-4D97-AF65-F5344CB8AC3E}">
        <p14:creationId xmlns:p14="http://schemas.microsoft.com/office/powerpoint/2010/main" val="3534645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err="1">
                <a:solidFill>
                  <a:schemeClr val="accent5">
                    <a:lumMod val="75000"/>
                  </a:schemeClr>
                </a:solidFill>
              </a:rPr>
              <a:t>Quelques</a:t>
            </a:r>
            <a:r>
              <a:rPr lang="en-US" sz="6000" dirty="0">
                <a:solidFill>
                  <a:schemeClr val="accent5">
                    <a:lumMod val="75000"/>
                  </a:schemeClr>
                </a:solidFill>
              </a:rPr>
              <a:t> </a:t>
            </a:r>
            <a:r>
              <a:rPr lang="en-US" sz="6000" dirty="0" err="1">
                <a:solidFill>
                  <a:schemeClr val="accent5">
                    <a:lumMod val="75000"/>
                  </a:schemeClr>
                </a:solidFill>
              </a:rPr>
              <a:t>trucs</a:t>
            </a:r>
            <a:r>
              <a:rPr lang="en-US" sz="6000" dirty="0">
                <a:solidFill>
                  <a:schemeClr val="accent5">
                    <a:lumMod val="75000"/>
                  </a:schemeClr>
                </a:solidFill>
              </a:rPr>
              <a:t> et </a:t>
            </a:r>
            <a:r>
              <a:rPr lang="en-US" sz="6000" dirty="0" err="1">
                <a:solidFill>
                  <a:schemeClr val="accent5">
                    <a:lumMod val="75000"/>
                  </a:schemeClr>
                </a:solidFill>
              </a:rPr>
              <a:t>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246769"/>
          </a:xfrm>
          <a:prstGeom prst="rect">
            <a:avLst/>
          </a:prstGeom>
          <a:noFill/>
        </p:spPr>
        <p:txBody>
          <a:bodyPr wrap="square" rtlCol="0">
            <a:spAutoFit/>
          </a:bodyPr>
          <a:lstStyle/>
          <a:p>
            <a:r>
              <a:rPr lang="fr-FR" sz="1400" dirty="0"/>
              <a:t>List En </a:t>
            </a:r>
            <a:r>
              <a:rPr lang="fr-FR" sz="1400" dirty="0" err="1"/>
              <a:t>resume</a:t>
            </a:r>
            <a:r>
              <a:rPr lang="fr-FR" sz="1400" dirty="0"/>
              <a:t> :</a:t>
            </a:r>
          </a:p>
          <a:p>
            <a:endParaRPr lang="fr-FR" sz="1400" dirty="0"/>
          </a:p>
          <a:p>
            <a:r>
              <a:rPr lang="fr-FR" sz="1400" dirty="0"/>
              <a:t>On peut découper une chaîne en fonction d'un séparateur en utilisant la méthode split de la chaîne.</a:t>
            </a:r>
          </a:p>
          <a:p>
            <a:endParaRPr lang="fr-FR" sz="1400" dirty="0"/>
          </a:p>
          <a:p>
            <a:r>
              <a:rPr lang="fr-FR" sz="1400" dirty="0"/>
              <a:t>On peut joindre une liste contenant des chaînes de caractères en utilisant la méthode de chaîne join. Cette méthode doit être appelée sur le séparateur.</a:t>
            </a:r>
          </a:p>
          <a:p>
            <a:endParaRPr lang="fr-FR" sz="1400" dirty="0"/>
          </a:p>
          <a:p>
            <a:r>
              <a:rPr lang="fr-FR" sz="1400" dirty="0"/>
              <a:t>On peut créer des fonctions attendant un nombre inconnu de paramètres grâce à la syntaxe def </a:t>
            </a:r>
            <a:r>
              <a:rPr lang="fr-FR" sz="1400" dirty="0" err="1"/>
              <a:t>fonction_inconnue</a:t>
            </a:r>
            <a:r>
              <a:rPr lang="fr-FR" sz="1400" dirty="0"/>
              <a:t>(*</a:t>
            </a:r>
            <a:r>
              <a:rPr lang="fr-FR" sz="1400" dirty="0" err="1"/>
              <a:t>parametres</a:t>
            </a:r>
            <a:r>
              <a:rPr lang="fr-FR" sz="1400" dirty="0"/>
              <a:t>):(les paramètres passés se </a:t>
            </a:r>
          </a:p>
          <a:p>
            <a:r>
              <a:rPr lang="fr-FR" sz="1400" dirty="0"/>
              <a:t>retrouvent dans le tuple </a:t>
            </a:r>
            <a:r>
              <a:rPr lang="fr-FR" sz="1400" dirty="0" err="1"/>
              <a:t>parametres</a:t>
            </a:r>
            <a:r>
              <a:rPr lang="fr-FR" sz="1400" dirty="0"/>
              <a:t>).</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a:t>
            </a:r>
            <a:r>
              <a:rPr lang="fr-FR" sz="9600" dirty="0" err="1">
                <a:solidFill>
                  <a:schemeClr val="accent5">
                    <a:lumMod val="75000"/>
                  </a:schemeClr>
                </a:solidFill>
              </a:rPr>
              <a:t>comprehension</a:t>
            </a:r>
            <a:endParaRPr lang="fr-FR" sz="9600" dirty="0">
              <a:solidFill>
                <a:schemeClr val="accent5">
                  <a:lumMod val="75000"/>
                </a:schemeClr>
              </a:solidFill>
            </a:endParaRPr>
          </a:p>
        </p:txBody>
      </p:sp>
    </p:spTree>
    <p:extLst>
      <p:ext uri="{BB962C8B-B14F-4D97-AF65-F5344CB8AC3E}">
        <p14:creationId xmlns:p14="http://schemas.microsoft.com/office/powerpoint/2010/main" val="29562050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dirty="0" err="1">
                <a:solidFill>
                  <a:schemeClr val="bg1"/>
                </a:solidFill>
              </a:rPr>
              <a:t>vals</a:t>
            </a:r>
            <a:r>
              <a:rPr lang="en-US" sz="1200" dirty="0">
                <a:solidFill>
                  <a:schemeClr val="bg1"/>
                </a:solidFill>
              </a:rPr>
              <a:t>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err="1">
                <a:solidFill>
                  <a:schemeClr val="bg1"/>
                </a:solidFill>
              </a:rPr>
              <a:t>vals</a:t>
            </a:r>
            <a:r>
              <a:rPr lang="en-US" sz="1200" dirty="0">
                <a:solidFill>
                  <a:schemeClr val="bg1"/>
                </a:solidFill>
              </a:rPr>
              <a:t>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a:t>
            </a:r>
            <a:r>
              <a:rPr lang="en-US" sz="1200" dirty="0" err="1">
                <a:solidFill>
                  <a:schemeClr val="bg1"/>
                </a:solidFill>
              </a:rPr>
              <a:t>vals.append</a:t>
            </a:r>
            <a:r>
              <a:rPr lang="en-US" sz="1200" dirty="0">
                <a:solidFill>
                  <a:schemeClr val="bg1"/>
                </a:solidFill>
              </a:rPr>
              <a:t>(expression)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a:t>
            </a:r>
            <a:r>
              <a:rPr lang="en-US" sz="1200" dirty="0" err="1">
                <a:solidFill>
                  <a:schemeClr val="bg1"/>
                </a:solidFill>
              </a:rPr>
              <a:t>even_squares</a:t>
            </a:r>
            <a:r>
              <a:rPr lang="en-US" sz="1200" dirty="0">
                <a:solidFill>
                  <a:schemeClr val="bg1"/>
                </a:solidFill>
              </a:rPr>
              <a:t> = [x * x for x in range(10) if not x % 2]</a:t>
            </a:r>
          </a:p>
          <a:p>
            <a:r>
              <a:rPr lang="en-US" sz="1200" dirty="0">
                <a:solidFill>
                  <a:schemeClr val="bg1"/>
                </a:solidFill>
              </a:rPr>
              <a:t>&gt;&gt;&gt; </a:t>
            </a:r>
            <a:r>
              <a:rPr lang="en-US" sz="1200" dirty="0" err="1">
                <a:solidFill>
                  <a:schemeClr val="bg1"/>
                </a:solidFill>
              </a:rPr>
              <a:t>even_squares</a:t>
            </a:r>
            <a:endParaRPr lang="en-US" sz="1200" dirty="0">
              <a:solidFill>
                <a:schemeClr val="bg1"/>
              </a:solidFill>
            </a:endParaRP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err="1">
                <a:solidFill>
                  <a:schemeClr val="bg1"/>
                </a:solidFill>
              </a:rPr>
              <a:t>liste_origine</a:t>
            </a:r>
            <a:r>
              <a:rPr lang="fr-FR" sz="1200" dirty="0">
                <a:solidFill>
                  <a:schemeClr val="bg1"/>
                </a:solidFill>
              </a:rPr>
              <a:t> = [0, 1, 2, 3, 4, 5]</a:t>
            </a:r>
          </a:p>
          <a:p>
            <a:r>
              <a:rPr lang="fr-FR" sz="1200" dirty="0">
                <a:solidFill>
                  <a:schemeClr val="bg1"/>
                </a:solidFill>
              </a:rPr>
              <a:t>[nb * nb for nb in </a:t>
            </a:r>
            <a:r>
              <a:rPr lang="fr-FR" sz="1200" dirty="0" err="1">
                <a:solidFill>
                  <a:schemeClr val="bg1"/>
                </a:solidFill>
              </a:rPr>
              <a:t>liste_origine</a:t>
            </a:r>
            <a:r>
              <a:rPr lang="fr-FR" sz="1200" dirty="0">
                <a:solidFill>
                  <a:schemeClr val="bg1"/>
                </a:solidFill>
              </a:rPr>
              <a:t>]</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err="1">
                <a:solidFill>
                  <a:schemeClr val="bg1"/>
                </a:solidFill>
              </a:rPr>
              <a:t>mylist</a:t>
            </a:r>
            <a:r>
              <a:rPr lang="en-US" sz="1200" dirty="0">
                <a:solidFill>
                  <a:schemeClr val="bg1"/>
                </a:solidFill>
              </a:rPr>
              <a:t> = = [x**2 for x in range(0,11) if x%2==0]</a:t>
            </a:r>
          </a:p>
          <a:p>
            <a:r>
              <a:rPr lang="en-US" sz="1200" dirty="0" err="1">
                <a:solidFill>
                  <a:schemeClr val="bg1"/>
                </a:solidFill>
              </a:rPr>
              <a:t>mylist</a:t>
            </a:r>
            <a:endParaRPr lang="en-US" sz="1200" dirty="0">
              <a:solidFill>
                <a:schemeClr val="bg1"/>
              </a:solidFill>
            </a:endParaRP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a:t>
            </a:r>
            <a:r>
              <a:rPr lang="en-US" sz="6600" dirty="0" err="1">
                <a:solidFill>
                  <a:schemeClr val="accent5">
                    <a:lumMod val="75000"/>
                  </a:schemeClr>
                </a:solidFill>
              </a:rPr>
              <a:t>d’une</a:t>
            </a:r>
            <a:r>
              <a:rPr lang="en-US" sz="6600" dirty="0">
                <a:solidFill>
                  <a:schemeClr val="accent5">
                    <a:lumMod val="75000"/>
                  </a:schemeClr>
                </a:solidFill>
              </a:rPr>
              <a:t>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err="1"/>
              <a:t>mylist</a:t>
            </a:r>
            <a:r>
              <a:rPr lang="en-US" dirty="0"/>
              <a: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err="1">
                <a:solidFill>
                  <a:schemeClr val="bg1"/>
                </a:solidFill>
              </a:rPr>
              <a:t>mylist</a:t>
            </a:r>
            <a:r>
              <a:rPr lang="en-US" sz="1200" dirty="0">
                <a:solidFill>
                  <a:schemeClr val="bg1"/>
                </a:solidFill>
              </a:rPr>
              <a:t> = [x*y for x in [2,4,6] for y in [1,10,100]]</a:t>
            </a:r>
          </a:p>
          <a:p>
            <a:r>
              <a:rPr lang="en-US" sz="1200" dirty="0" err="1">
                <a:solidFill>
                  <a:schemeClr val="bg1"/>
                </a:solidFill>
              </a:rPr>
              <a:t>mylist</a:t>
            </a:r>
            <a:endParaRPr lang="en-US" sz="1200" dirty="0">
              <a:solidFill>
                <a:schemeClr val="bg1"/>
              </a:solidFill>
            </a:endParaRP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015663"/>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a:t>
            </a:r>
            <a:r>
              <a:rPr lang="fr-FR" sz="1400" dirty="0" err="1"/>
              <a:t>element</a:t>
            </a:r>
            <a:r>
              <a:rPr lang="fr-FR" sz="1400" dirty="0"/>
              <a:t> for </a:t>
            </a:r>
            <a:r>
              <a:rPr lang="fr-FR" sz="1400" dirty="0" err="1"/>
              <a:t>element</a:t>
            </a:r>
            <a:r>
              <a:rPr lang="fr-FR" sz="1400" dirty="0"/>
              <a:t> in ancienne_squence if condition]</a:t>
            </a:r>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a:solidFill>
                  <a:schemeClr val="bg1"/>
                </a:solidFill>
              </a:rPr>
              <a:t>myset.add(1)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65846"/>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a:t>
            </a:r>
            <a:r>
              <a:rPr lang="fr-FR" sz="1200" dirty="0" err="1">
                <a:solidFill>
                  <a:schemeClr val="bg1"/>
                </a:solidFill>
              </a:rPr>
              <a:t>mon_dictionnaire</a:t>
            </a:r>
            <a:r>
              <a:rPr lang="fr-FR" sz="1200" dirty="0">
                <a:solidFill>
                  <a:schemeClr val="bg1"/>
                </a:solidFill>
              </a:rPr>
              <a:t>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978208"/>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630351"/>
            <a:ext cx="11852402" cy="1015663"/>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a:t>
            </a:r>
          </a:p>
          <a:p>
            <a:r>
              <a:rPr lang="fr-FR" sz="1200" dirty="0">
                <a:solidFill>
                  <a:schemeClr val="bg1"/>
                </a:solidFill>
              </a:rPr>
              <a:t>{'mot de passe': '*', 'pseudo': 'Prolixe'}</a:t>
            </a:r>
          </a:p>
        </p:txBody>
      </p:sp>
    </p:spTree>
    <p:extLst>
      <p:ext uri="{BB962C8B-B14F-4D97-AF65-F5344CB8AC3E}">
        <p14:creationId xmlns:p14="http://schemas.microsoft.com/office/powerpoint/2010/main" val="42202482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‘cinq’, ‘four’: ‘quatre’, ‘</a:t>
            </a:r>
            <a:r>
              <a:rPr lang="fr-FR" sz="1400" dirty="0" err="1">
                <a:solidFill>
                  <a:schemeClr val="bg1"/>
                </a:solidFill>
              </a:rPr>
              <a:t>three</a:t>
            </a:r>
            <a:r>
              <a:rPr lang="fr-FR" sz="1400" dirty="0">
                <a:solidFill>
                  <a:schemeClr val="bg1"/>
                </a:solidFill>
              </a:rPr>
              <a:t>’: ‘trois’}</a:t>
            </a:r>
          </a:p>
          <a:p>
            <a:r>
              <a:rPr lang="fr-FR" sz="1400" dirty="0">
                <a:solidFill>
                  <a:schemeClr val="bg1"/>
                </a:solidFill>
              </a:rPr>
              <a:t>&gt;&gt;&gt; </a:t>
            </a:r>
            <a:r>
              <a:rPr lang="fr-FR" sz="1400" dirty="0" err="1">
                <a:solidFill>
                  <a:schemeClr val="bg1"/>
                </a:solidFill>
              </a:rPr>
              <a:t>dico_en_fr.update</a:t>
            </a:r>
            <a:r>
              <a:rPr lang="fr-FR" sz="1400" dirty="0">
                <a:solidFill>
                  <a:schemeClr val="bg1"/>
                </a:solidFill>
              </a:rPr>
              <a:t>({‘’</a:t>
            </a:r>
            <a:r>
              <a:rPr lang="fr-FR" sz="1400" dirty="0" err="1">
                <a:solidFill>
                  <a:schemeClr val="bg1"/>
                </a:solidFill>
              </a:rPr>
              <a:t>two</a:t>
            </a:r>
            <a:r>
              <a:rPr lang="fr-FR" sz="1400" dirty="0">
                <a:solidFill>
                  <a:schemeClr val="bg1"/>
                </a:solidFill>
              </a:rPr>
              <a:t>’’: ‘’deux’’, ‘’one’’: ‘’un’’})</a:t>
            </a:r>
          </a:p>
          <a:p>
            <a:r>
              <a:rPr lang="fr-FR" sz="1400" dirty="0">
                <a:solidFill>
                  <a:schemeClr val="bg1"/>
                </a:solidFill>
              </a:rPr>
              <a:t>&gt;&gt;&gt; </a:t>
            </a:r>
            <a:r>
              <a:rPr lang="fr-FR" sz="1400" dirty="0" err="1">
                <a:solidFill>
                  <a:schemeClr val="bg1"/>
                </a:solidFill>
              </a:rPr>
              <a:t>dico_en_fr</a:t>
            </a:r>
            <a:endParaRPr lang="fr-FR" sz="1400" dirty="0">
              <a:solidFill>
                <a:schemeClr val="bg1"/>
              </a:solidFill>
            </a:endParaRPr>
          </a:p>
          <a:p>
            <a:r>
              <a:rPr lang="fr-FR" sz="1400" dirty="0">
                <a:solidFill>
                  <a:schemeClr val="bg1"/>
                </a:solidFill>
              </a:rPr>
              <a:t>{‘five’: ‘</a:t>
            </a:r>
            <a:r>
              <a:rPr lang="fr-FR" sz="1400" dirty="0" err="1">
                <a:solidFill>
                  <a:schemeClr val="bg1"/>
                </a:solidFill>
              </a:rPr>
              <a:t>cinque</a:t>
            </a:r>
            <a:r>
              <a:rPr lang="fr-FR" sz="1400" dirty="0">
                <a:solidFill>
                  <a:schemeClr val="bg1"/>
                </a:solidFill>
              </a:rPr>
              <a:t>’, ‘four’: ‘quatre’, ‘</a:t>
            </a:r>
            <a:r>
              <a:rPr lang="fr-FR" sz="1400" dirty="0" err="1">
                <a:solidFill>
                  <a:schemeClr val="bg1"/>
                </a:solidFill>
              </a:rPr>
              <a:t>three</a:t>
            </a:r>
            <a:r>
              <a:rPr lang="fr-FR" sz="1400" dirty="0">
                <a:solidFill>
                  <a:schemeClr val="bg1"/>
                </a:solidFill>
              </a:rPr>
              <a:t>’: ‘trois’, ‘’</a:t>
            </a:r>
            <a:r>
              <a:rPr lang="fr-FR" sz="1400" dirty="0" err="1">
                <a:solidFill>
                  <a:schemeClr val="bg1"/>
                </a:solidFill>
              </a:rPr>
              <a:t>two</a:t>
            </a:r>
            <a:r>
              <a:rPr lang="fr-FR" sz="1400" dirty="0">
                <a:solidFill>
                  <a:schemeClr val="bg1"/>
                </a:solidFill>
              </a:rPr>
              <a:t>’’: ‘’deux’’, ‘’one’’: ‘’un’’}</a:t>
            </a:r>
          </a:p>
        </p:txBody>
      </p:sp>
    </p:spTree>
    <p:extLst>
      <p:ext uri="{BB962C8B-B14F-4D97-AF65-F5344CB8AC3E}">
        <p14:creationId xmlns:p14="http://schemas.microsoft.com/office/powerpoint/2010/main" val="480290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a:t>
            </a:r>
            <a:r>
              <a:rPr lang="fr-FR" sz="1400" dirty="0" err="1">
                <a:solidFill>
                  <a:schemeClr val="bg1"/>
                </a:solidFill>
              </a:rPr>
              <a:t>fete</a:t>
            </a:r>
            <a:r>
              <a:rPr lang="fr-FR" sz="1400" dirty="0">
                <a:solidFill>
                  <a:schemeClr val="bg1"/>
                </a:solidFill>
              </a:rPr>
              <a:t>():</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a:t>
            </a:r>
            <a:r>
              <a:rPr lang="fr-FR" sz="1400" dirty="0" err="1">
                <a:solidFill>
                  <a:schemeClr val="bg1"/>
                </a:solidFill>
              </a:rPr>
              <a:t>fete</a:t>
            </a:r>
            <a:r>
              <a:rPr lang="fr-FR" sz="1400" dirty="0">
                <a:solidFill>
                  <a:schemeClr val="bg1"/>
                </a:solidFill>
              </a:rPr>
              <a:t>"] = </a:t>
            </a:r>
            <a:r>
              <a:rPr lang="fr-FR" sz="1400" dirty="0" err="1">
                <a:solidFill>
                  <a:schemeClr val="bg1"/>
                </a:solidFill>
              </a:rPr>
              <a:t>fete</a:t>
            </a:r>
            <a:r>
              <a:rPr lang="fr-FR" sz="1400" dirty="0">
                <a:solidFill>
                  <a:schemeClr val="bg1"/>
                </a:solidFill>
              </a:rPr>
              <a:t>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a:t>
            </a:r>
            <a:r>
              <a:rPr lang="fr-FR" sz="1400" dirty="0" err="1"/>
              <a:t>fete</a:t>
            </a:r>
            <a:r>
              <a:rPr lang="fr-FR" sz="1400" dirty="0"/>
              <a:t>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a:t>
            </a:r>
            <a:r>
              <a:rPr lang="fr-FR" sz="1400" dirty="0" err="1"/>
              <a:t>fete</a:t>
            </a:r>
            <a:r>
              <a:rPr lang="fr-FR" sz="1400" dirty="0"/>
              <a:t>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a:t>
            </a:r>
            <a:r>
              <a:rPr lang="fr-FR" sz="1200" dirty="0" err="1">
                <a:solidFill>
                  <a:schemeClr val="bg1"/>
                </a:solidFill>
              </a:rPr>
              <a:t>fruits.keys</a:t>
            </a:r>
            <a:r>
              <a:rPr lang="fr-FR" sz="1200" dirty="0">
                <a:solidFill>
                  <a:schemeClr val="bg1"/>
                </a:solidFill>
              </a:rPr>
              <a:t>():</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a:t>
            </a:r>
            <a:r>
              <a:rPr lang="fr-FR" sz="1200" dirty="0" err="1">
                <a:solidFill>
                  <a:schemeClr val="bg1"/>
                </a:solidFill>
              </a:rPr>
              <a:t>fruits.values</a:t>
            </a:r>
            <a:r>
              <a:rPr lang="fr-FR" sz="1200" dirty="0">
                <a:solidFill>
                  <a:schemeClr val="bg1"/>
                </a:solidFill>
              </a:rPr>
              <a:t>():</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a:t>
            </a:r>
            <a:r>
              <a:rPr lang="fr-FR" sz="1200" dirty="0" err="1">
                <a:solidFill>
                  <a:schemeClr val="bg1"/>
                </a:solidFill>
              </a:rPr>
              <a:t>fruits.items</a:t>
            </a:r>
            <a:r>
              <a:rPr lang="fr-FR" sz="1200" dirty="0">
                <a:solidFill>
                  <a:schemeClr val="bg1"/>
                </a:solidFill>
              </a:rPr>
              <a:t>():</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a:t>
            </a:r>
            <a:r>
              <a:rPr lang="fr-FR" altLang="fr-FR" sz="1400" dirty="0" err="1"/>
              <a:t>parametre</a:t>
            </a:r>
            <a:r>
              <a:rPr lang="fr-FR" altLang="fr-FR" sz="1400" dirty="0"/>
              <a:t>’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a:t>
            </a:r>
            <a:r>
              <a:rPr lang="fr-FR" sz="1200" dirty="0" err="1">
                <a:solidFill>
                  <a:schemeClr val="bg1"/>
                </a:solidFill>
              </a:rPr>
              <a:t>parametres_nommes</a:t>
            </a:r>
            <a:r>
              <a:rPr lang="fr-FR" sz="1200" dirty="0">
                <a:solidFill>
                  <a:schemeClr val="bg1"/>
                </a:solidFill>
              </a:rPr>
              <a:t>))</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a:t>
            </a:r>
            <a:r>
              <a:rPr lang="fr-FR" sz="1200" dirty="0" err="1">
                <a:solidFill>
                  <a:schemeClr val="bg1"/>
                </a:solidFill>
              </a:rPr>
              <a:t>en_liste</a:t>
            </a:r>
            <a:r>
              <a:rPr lang="fr-FR" sz="1200" dirty="0">
                <a:solidFill>
                  <a:schemeClr val="bg1"/>
                </a:solidFill>
              </a:rPr>
              <a:t>, **</a:t>
            </a:r>
            <a:r>
              <a:rPr lang="fr-FR" sz="1200" dirty="0" err="1">
                <a:solidFill>
                  <a:schemeClr val="bg1"/>
                </a:solidFill>
              </a:rPr>
              <a:t>en_dictionnaire</a:t>
            </a:r>
            <a:r>
              <a:rPr lang="fr-FR" sz="1200" dirty="0">
                <a:solidFill>
                  <a:schemeClr val="bg1"/>
                </a:solidFill>
              </a:rPr>
              <a:t>):</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a:t>
            </a:r>
            <a:r>
              <a:rPr lang="fr-FR" altLang="fr-FR" sz="1400" dirty="0" err="1"/>
              <a:t>en_liste</a:t>
            </a:r>
            <a:r>
              <a:rPr lang="fr-FR" altLang="fr-FR" sz="1400" dirty="0"/>
              <a:t> et les paramètres nommés dans la variable </a:t>
            </a:r>
            <a:r>
              <a:rPr lang="fr-FR" altLang="fr-FR" sz="1400" dirty="0" err="1"/>
              <a:t>en_dictionnaire</a:t>
            </a:r>
            <a:r>
              <a:rPr lang="fr-FR" altLang="fr-FR" sz="1400" dirty="0"/>
              <a:t>.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t>
            </a:r>
            <a:r>
              <a:rPr lang="fr-FR" sz="1400" dirty="0" err="1"/>
              <a:t>get</a:t>
            </a:r>
            <a:r>
              <a:rPr lang="fr-FR" sz="1400" dirty="0"/>
              <a:t> a </a:t>
            </a:r>
            <a:r>
              <a:rPr lang="fr-FR" sz="1400" dirty="0" err="1"/>
              <a:t>representation</a:t>
            </a:r>
            <a:r>
              <a:rPr lang="fr-FR" sz="1400" dirty="0"/>
              <a:t>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a:t>
            </a:r>
            <a:r>
              <a:rPr lang="en-US" sz="1200" dirty="0" err="1">
                <a:solidFill>
                  <a:schemeClr val="bg1"/>
                </a:solidFill>
              </a:rPr>
              <a:t>xs.items</a:t>
            </a:r>
            <a:r>
              <a:rPr lang="en-US" sz="1200" dirty="0">
                <a:solidFill>
                  <a:schemeClr val="bg1"/>
                </a:solidFill>
              </a:rPr>
              <a:t>(),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a:t>
            </a:r>
            <a:r>
              <a:rPr lang="en-US" sz="1200" dirty="0" err="1">
                <a:solidFill>
                  <a:schemeClr val="bg1"/>
                </a:solidFill>
              </a:rPr>
              <a:t>xs.items</a:t>
            </a:r>
            <a:r>
              <a:rPr lang="en-US" sz="1200" dirty="0">
                <a:solidFill>
                  <a:schemeClr val="bg1"/>
                </a:solidFill>
              </a:rPr>
              <a:t>(), key=</a:t>
            </a:r>
            <a:r>
              <a:rPr lang="en-US" sz="1200" dirty="0" err="1">
                <a:solidFill>
                  <a:schemeClr val="bg1"/>
                </a:solidFill>
              </a:rPr>
              <a:t>operator.itemgetter</a:t>
            </a:r>
            <a:r>
              <a:rPr lang="en-US" sz="1200" dirty="0">
                <a:solidFill>
                  <a:schemeClr val="bg1"/>
                </a:solidFill>
              </a:rPr>
              <a:t>(1))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a:t>
            </a:r>
            <a:r>
              <a:rPr lang="en-US" sz="6000" dirty="0" err="1">
                <a:solidFill>
                  <a:schemeClr val="accent5">
                    <a:lumMod val="75000"/>
                  </a:schemeClr>
                </a:solidFill>
              </a:rPr>
              <a:t>PyTricks</a:t>
            </a:r>
            <a:r>
              <a:rPr lang="en-US" sz="6000" dirty="0">
                <a:solidFill>
                  <a:schemeClr val="accent5">
                    <a:lumMod val="75000"/>
                  </a:schemeClr>
                </a:solidFill>
              </a:rPr>
              <a:t>]: </a:t>
            </a:r>
            <a:r>
              <a:rPr lang="fr-FR" altLang="fr-FR" sz="6000" dirty="0">
                <a:solidFill>
                  <a:schemeClr val="accent5">
                    <a:lumMod val="75000"/>
                  </a:schemeClr>
                </a:solidFill>
              </a:rPr>
              <a:t>The </a:t>
            </a:r>
            <a:r>
              <a:rPr lang="fr-FR" altLang="fr-FR" sz="6000" dirty="0" err="1">
                <a:solidFill>
                  <a:schemeClr val="accent5">
                    <a:lumMod val="75000"/>
                  </a:schemeClr>
                </a:solidFill>
              </a:rPr>
              <a:t>get</a:t>
            </a:r>
            <a:r>
              <a:rPr lang="fr-FR" altLang="fr-FR" sz="6000" dirty="0">
                <a:solidFill>
                  <a:schemeClr val="accent5">
                    <a:lumMod val="75000"/>
                  </a:schemeClr>
                </a:solidFill>
              </a:rPr>
              <a:t>() </a:t>
            </a:r>
            <a:r>
              <a:rPr lang="fr-FR" altLang="fr-FR" sz="6000" dirty="0" err="1">
                <a:solidFill>
                  <a:schemeClr val="accent5">
                    <a:lumMod val="75000"/>
                  </a:schemeClr>
                </a:solidFill>
              </a:rPr>
              <a:t>method</a:t>
            </a:r>
            <a:r>
              <a:rPr lang="fr-FR" altLang="fr-FR" sz="6000" dirty="0">
                <a:solidFill>
                  <a:schemeClr val="accent5">
                    <a:lumMod val="75000"/>
                  </a:schemeClr>
                </a:solidFill>
              </a:rPr>
              <a:t>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a:t>
            </a:r>
            <a:r>
              <a:rPr lang="en-US" sz="1200" dirty="0" err="1">
                <a:solidFill>
                  <a:schemeClr val="bg1"/>
                </a:solidFill>
              </a:rPr>
              <a:t>dicts</a:t>
            </a:r>
            <a:endParaRPr lang="en-US" sz="1200" dirty="0">
              <a:solidFill>
                <a:schemeClr val="bg1"/>
              </a:solidFill>
            </a:endParaRPr>
          </a:p>
          <a:p>
            <a:r>
              <a:rPr lang="en-US" sz="1200" dirty="0">
                <a:solidFill>
                  <a:schemeClr val="bg1"/>
                </a:solidFill>
              </a:rPr>
              <a:t># and its "default" argument</a:t>
            </a:r>
          </a:p>
          <a:p>
            <a:endParaRPr lang="en-US" sz="1200" dirty="0">
              <a:solidFill>
                <a:schemeClr val="bg1"/>
              </a:solidFill>
            </a:endParaRPr>
          </a:p>
          <a:p>
            <a:r>
              <a:rPr lang="en-US" sz="1200" dirty="0" err="1">
                <a:solidFill>
                  <a:schemeClr val="bg1"/>
                </a:solidFill>
              </a:rPr>
              <a:t>name_for_userid</a:t>
            </a:r>
            <a:r>
              <a:rPr lang="en-US" sz="1200" dirty="0">
                <a:solidFill>
                  <a:schemeClr val="bg1"/>
                </a:solidFill>
              </a:rPr>
              <a:t>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a:t>
            </a:r>
            <a:r>
              <a:rPr lang="en-US" sz="1200" dirty="0" err="1">
                <a:solidFill>
                  <a:schemeClr val="bg1"/>
                </a:solidFill>
              </a:rPr>
              <a:t>userid</a:t>
            </a:r>
            <a:r>
              <a:rPr lang="en-US" sz="1200" dirty="0">
                <a:solidFill>
                  <a:schemeClr val="bg1"/>
                </a:solidFill>
              </a:rPr>
              <a:t>):</a:t>
            </a:r>
          </a:p>
          <a:p>
            <a:r>
              <a:rPr lang="en-US" sz="1200" dirty="0">
                <a:solidFill>
                  <a:schemeClr val="bg1"/>
                </a:solidFill>
              </a:rPr>
              <a:t>    return "Hi %s!" % </a:t>
            </a:r>
            <a:r>
              <a:rPr lang="en-US" sz="1200" dirty="0" err="1">
                <a:solidFill>
                  <a:schemeClr val="bg1"/>
                </a:solidFill>
              </a:rPr>
              <a:t>name_for_userid.get</a:t>
            </a:r>
            <a:r>
              <a:rPr lang="en-US" sz="1200" dirty="0">
                <a:solidFill>
                  <a:schemeClr val="bg1"/>
                </a:solidFill>
              </a:rPr>
              <a:t>(</a:t>
            </a:r>
            <a:r>
              <a:rPr lang="en-US" sz="1200" dirty="0" err="1">
                <a:solidFill>
                  <a:schemeClr val="bg1"/>
                </a:solidFill>
              </a:rPr>
              <a:t>userid</a:t>
            </a:r>
            <a:r>
              <a:rPr lang="en-US" sz="1200" dirty="0">
                <a:solidFill>
                  <a:schemeClr val="bg1"/>
                </a:solidFill>
              </a:rPr>
              <a:t>,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Tree>
    <p:extLst>
      <p:ext uri="{BB962C8B-B14F-4D97-AF65-F5344CB8AC3E}">
        <p14:creationId xmlns:p14="http://schemas.microsoft.com/office/powerpoint/2010/main" val="221572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7453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err="1">
                <a:solidFill>
                  <a:schemeClr val="bg1"/>
                </a:solidFill>
              </a:rPr>
              <a:t>os.chdir</a:t>
            </a:r>
            <a:r>
              <a:rPr lang="fr-FR" dirty="0">
                <a:solidFill>
                  <a:schemeClr val="bg1"/>
                </a:solidFill>
              </a:rPr>
              <a:t>(‘’C:/tests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a:t>
            </a:r>
            <a:r>
              <a:rPr lang="fr-FR" dirty="0" err="1">
                <a:solidFill>
                  <a:schemeClr val="bg1"/>
                </a:solidFill>
              </a:rPr>
              <a:t>mon_fichier.read</a:t>
            </a:r>
            <a:r>
              <a:rPr lang="fr-FR" dirty="0">
                <a:solidFill>
                  <a:schemeClr val="bg1"/>
                </a:solidFill>
              </a:rPr>
              <a:t>()</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with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a:t>
            </a:r>
            <a:r>
              <a:rPr lang="en-US" dirty="0" err="1">
                <a:solidFill>
                  <a:schemeClr val="bg1"/>
                </a:solidFill>
              </a:rPr>
              <a:t>donnees</a:t>
            </a:r>
            <a:r>
              <a:rPr lang="en-US" dirty="0">
                <a:solidFill>
                  <a:schemeClr val="bg1"/>
                </a:solidFill>
              </a:rPr>
              <a:t>', '</a:t>
            </a:r>
            <a:r>
              <a:rPr lang="en-US" dirty="0" err="1">
                <a:solidFill>
                  <a:schemeClr val="bg1"/>
                </a:solidFill>
              </a:rPr>
              <a:t>wb</a:t>
            </a:r>
            <a:r>
              <a:rPr lang="en-US" dirty="0">
                <a:solidFill>
                  <a:schemeClr val="bg1"/>
                </a:solidFill>
              </a:rPr>
              <a:t>') as </a:t>
            </a:r>
            <a:r>
              <a:rPr lang="en-US" dirty="0" err="1">
                <a:solidFill>
                  <a:schemeClr val="bg1"/>
                </a:solidFill>
              </a:rPr>
              <a:t>fichier</a:t>
            </a:r>
            <a:r>
              <a:rPr lang="en-US" dirty="0">
                <a:solidFill>
                  <a:schemeClr val="bg1"/>
                </a:solidFill>
              </a:rPr>
              <a:t>:</a:t>
            </a:r>
          </a:p>
          <a:p>
            <a:r>
              <a:rPr lang="en-US" dirty="0">
                <a:solidFill>
                  <a:schemeClr val="bg1"/>
                </a:solidFill>
              </a:rPr>
              <a:t>...     </a:t>
            </a:r>
            <a:r>
              <a:rPr lang="en-US" dirty="0" err="1">
                <a:solidFill>
                  <a:schemeClr val="bg1"/>
                </a:solidFill>
              </a:rPr>
              <a:t>mon_pickler</a:t>
            </a:r>
            <a:r>
              <a:rPr lang="en-US" dirty="0">
                <a:solidFill>
                  <a:schemeClr val="bg1"/>
                </a:solidFill>
              </a:rPr>
              <a:t> = </a:t>
            </a:r>
            <a:r>
              <a:rPr lang="en-US" dirty="0" err="1">
                <a:solidFill>
                  <a:schemeClr val="bg1"/>
                </a:solidFill>
              </a:rPr>
              <a:t>pickle.Pickler</a:t>
            </a:r>
            <a:r>
              <a:rPr lang="en-US" dirty="0">
                <a:solidFill>
                  <a:schemeClr val="bg1"/>
                </a:solidFill>
              </a:rPr>
              <a:t>(</a:t>
            </a:r>
            <a:r>
              <a:rPr lang="en-US" dirty="0" err="1">
                <a:solidFill>
                  <a:schemeClr val="bg1"/>
                </a:solidFill>
              </a:rPr>
              <a:t>fichier</a:t>
            </a:r>
            <a:r>
              <a:rPr lang="en-US" dirty="0">
                <a:solidFill>
                  <a:schemeClr val="bg1"/>
                </a:solidFill>
              </a:rPr>
              <a:t>)</a:t>
            </a:r>
          </a:p>
          <a:p>
            <a:r>
              <a:rPr lang="en-US" dirty="0">
                <a:solidFill>
                  <a:schemeClr val="bg1"/>
                </a:solidFill>
              </a:rPr>
              <a:t>...     # </a:t>
            </a:r>
            <a:r>
              <a:rPr lang="en-US" dirty="0" err="1">
                <a:solidFill>
                  <a:schemeClr val="bg1"/>
                </a:solidFill>
              </a:rPr>
              <a:t>enregistrement</a:t>
            </a:r>
            <a:r>
              <a:rPr lang="en-US" dirty="0">
                <a:solidFill>
                  <a:schemeClr val="bg1"/>
                </a:solidFill>
              </a:rPr>
              <a: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wb</a:t>
            </a:r>
            <a:r>
              <a:rPr lang="fr-FR" dirty="0">
                <a:solidFill>
                  <a:schemeClr val="bg1"/>
                </a:solidFill>
              </a:rPr>
              <a:t>') as fichier:</a:t>
            </a:r>
          </a:p>
          <a:p>
            <a:r>
              <a:rPr lang="fr-FR" dirty="0">
                <a:solidFill>
                  <a:schemeClr val="bg1"/>
                </a:solidFill>
              </a:rPr>
              <a:t>...     </a:t>
            </a:r>
            <a:r>
              <a:rPr lang="fr-FR" dirty="0" err="1">
                <a:solidFill>
                  <a:schemeClr val="bg1"/>
                </a:solidFill>
              </a:rPr>
              <a:t>mon_pickler</a:t>
            </a:r>
            <a:r>
              <a:rPr lang="fr-FR" dirty="0">
                <a:solidFill>
                  <a:schemeClr val="bg1"/>
                </a:solidFill>
              </a:rPr>
              <a:t> = </a:t>
            </a:r>
            <a:r>
              <a:rPr lang="fr-FR" dirty="0" err="1">
                <a:solidFill>
                  <a:schemeClr val="bg1"/>
                </a:solidFill>
              </a:rPr>
              <a:t>pickle.Pickler</a:t>
            </a:r>
            <a:r>
              <a:rPr lang="fr-FR" dirty="0">
                <a:solidFill>
                  <a:schemeClr val="bg1"/>
                </a:solidFill>
              </a:rPr>
              <a:t>(fichier)</a:t>
            </a:r>
          </a:p>
          <a:p>
            <a:r>
              <a:rPr lang="fr-FR" dirty="0">
                <a:solidFill>
                  <a:schemeClr val="bg1"/>
                </a:solidFill>
              </a:rPr>
              <a:t>...     </a:t>
            </a:r>
            <a:r>
              <a:rPr lang="fr-FR" dirty="0" err="1">
                <a:solidFill>
                  <a:schemeClr val="bg1"/>
                </a:solidFill>
              </a:rPr>
              <a:t>mon_pickler.dump</a:t>
            </a:r>
            <a:r>
              <a:rPr lang="fr-FR" dirty="0">
                <a:solidFill>
                  <a:schemeClr val="bg1"/>
                </a:solidFill>
              </a:rPr>
              <a:t>(score)</a:t>
            </a:r>
          </a:p>
        </p:txBody>
      </p:sp>
    </p:spTree>
    <p:extLst>
      <p:ext uri="{BB962C8B-B14F-4D97-AF65-F5344CB8AC3E}">
        <p14:creationId xmlns:p14="http://schemas.microsoft.com/office/powerpoint/2010/main" val="16484631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a:t>
            </a:r>
            <a:r>
              <a:rPr lang="fr-FR" dirty="0" err="1"/>
              <a:t>rb</a:t>
            </a:r>
            <a:r>
              <a:rPr lang="fr-FR" dirty="0"/>
              <a:t>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a:t>
            </a:r>
            <a:r>
              <a:rPr lang="fr-FR" altLang="fr-FR" dirty="0" err="1"/>
              <a:t>load</a:t>
            </a:r>
            <a:r>
              <a:rPr lang="fr-FR" altLang="fr-FR" dirty="0"/>
              <a:t> de notre </a:t>
            </a:r>
            <a:r>
              <a:rPr lang="fr-FR" altLang="fr-FR" dirty="0" err="1"/>
              <a:t>depickler</a:t>
            </a:r>
            <a:r>
              <a:rPr lang="fr-FR" altLang="fr-FR" dirty="0"/>
              <a:t>.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a:t>
            </a:r>
            <a:r>
              <a:rPr lang="fr-FR" dirty="0" err="1">
                <a:solidFill>
                  <a:schemeClr val="bg1"/>
                </a:solidFill>
              </a:rPr>
              <a:t>donnees</a:t>
            </a:r>
            <a:r>
              <a:rPr lang="fr-FR" dirty="0">
                <a:solidFill>
                  <a:schemeClr val="bg1"/>
                </a:solidFill>
              </a:rPr>
              <a:t>', '</a:t>
            </a:r>
            <a:r>
              <a:rPr lang="fr-FR" dirty="0" err="1">
                <a:solidFill>
                  <a:schemeClr val="bg1"/>
                </a:solidFill>
              </a:rPr>
              <a:t>rb</a:t>
            </a:r>
            <a:r>
              <a:rPr lang="fr-FR" dirty="0">
                <a:solidFill>
                  <a:schemeClr val="bg1"/>
                </a:solidFill>
              </a:rPr>
              <a:t>') as fichier:</a:t>
            </a:r>
          </a:p>
          <a:p>
            <a:r>
              <a:rPr lang="fr-FR" dirty="0">
                <a:solidFill>
                  <a:schemeClr val="bg1"/>
                </a:solidFill>
              </a:rPr>
              <a:t>...     mon_depickler = </a:t>
            </a:r>
            <a:r>
              <a:rPr lang="fr-FR" dirty="0" err="1">
                <a:solidFill>
                  <a:schemeClr val="bg1"/>
                </a:solidFill>
              </a:rPr>
              <a:t>pickle.Unpickler</a:t>
            </a:r>
            <a:r>
              <a:rPr lang="fr-FR" dirty="0">
                <a:solidFill>
                  <a:schemeClr val="bg1"/>
                </a:solidFill>
              </a:rPr>
              <a:t>(fichier)</a:t>
            </a:r>
          </a:p>
          <a:p>
            <a:r>
              <a:rPr lang="fr-FR" dirty="0">
                <a:solidFill>
                  <a:schemeClr val="bg1"/>
                </a:solidFill>
              </a:rPr>
              <a:t>...     score_recupere = </a:t>
            </a:r>
            <a:r>
              <a:rPr lang="fr-FR" dirty="0" err="1">
                <a:solidFill>
                  <a:schemeClr val="bg1"/>
                </a:solidFill>
              </a:rPr>
              <a:t>mon_depickler.load</a:t>
            </a:r>
            <a:r>
              <a:rPr lang="fr-FR" dirty="0">
                <a:solidFill>
                  <a:schemeClr val="bg1"/>
                </a:solidFill>
              </a:rPr>
              <a:t>()</a:t>
            </a:r>
          </a:p>
        </p:txBody>
      </p:sp>
    </p:spTree>
    <p:extLst>
      <p:ext uri="{BB962C8B-B14F-4D97-AF65-F5344CB8AC3E}">
        <p14:creationId xmlns:p14="http://schemas.microsoft.com/office/powerpoint/2010/main" val="404358443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019284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40513774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2939706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set_var</a:t>
            </a:r>
            <a:r>
              <a:rPr lang="fr-FR" sz="1200" dirty="0">
                <a:solidFill>
                  <a:schemeClr val="bg1"/>
                </a:solidFill>
              </a:rPr>
              <a:t>(</a:t>
            </a:r>
            <a:r>
              <a:rPr lang="fr-FR" sz="1200" dirty="0" err="1">
                <a:solidFill>
                  <a:schemeClr val="bg1"/>
                </a:solidFill>
              </a:rPr>
              <a:t>nouvelle_valeur</a:t>
            </a:r>
            <a:r>
              <a:rPr lang="fr-FR" sz="1200" dirty="0">
                <a:solidFill>
                  <a:schemeClr val="bg1"/>
                </a:solidFill>
              </a:rPr>
              <a:t>):</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a:t>
            </a:r>
            <a:r>
              <a:rPr lang="fr-FR" sz="1200" dirty="0" err="1">
                <a:solidFill>
                  <a:schemeClr val="bg1"/>
                </a:solidFill>
              </a:rPr>
              <a:t>NameError</a:t>
            </a:r>
            <a:r>
              <a:rPr lang="fr-FR" sz="1200" dirty="0">
                <a:solidFill>
                  <a:schemeClr val="bg1"/>
                </a:solidFill>
              </a:rPr>
              <a:t>:</a:t>
            </a:r>
          </a:p>
          <a:p>
            <a:r>
              <a:rPr lang="fr-FR" sz="1200" dirty="0">
                <a:solidFill>
                  <a:schemeClr val="bg1"/>
                </a:solidFill>
              </a:rPr>
              <a:t>        print("La variable var n'existe pas encore.")</a:t>
            </a:r>
          </a:p>
          <a:p>
            <a:r>
              <a:rPr lang="fr-FR" sz="1200" dirty="0">
                <a:solidFill>
                  <a:schemeClr val="bg1"/>
                </a:solidFill>
              </a:rPr>
              <a:t>    var = </a:t>
            </a:r>
            <a:r>
              <a:rPr lang="fr-FR" sz="1200" dirty="0" err="1">
                <a:solidFill>
                  <a:schemeClr val="bg1"/>
                </a:solidFill>
              </a:rPr>
              <a:t>nouvelle_valeur</a:t>
            </a:r>
            <a:endParaRPr lang="fr-FR" sz="1200" dirty="0">
              <a:solidFill>
                <a:schemeClr val="bg1"/>
              </a:solidFill>
            </a:endParaRP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1888331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err="1">
                <a:solidFill>
                  <a:schemeClr val="bg1"/>
                </a:solidFill>
              </a:rPr>
              <a:t>NameError</a:t>
            </a:r>
            <a:r>
              <a:rPr lang="fr-FR" sz="1200" dirty="0">
                <a:solidFill>
                  <a:schemeClr val="bg1"/>
                </a:solidFill>
              </a:rPr>
              <a:t>: name 'var' is not </a:t>
            </a:r>
            <a:r>
              <a:rPr lang="fr-FR" sz="1200" dirty="0" err="1">
                <a:solidFill>
                  <a:schemeClr val="bg1"/>
                </a:solidFill>
              </a:rPr>
              <a:t>defined</a:t>
            </a:r>
            <a:endParaRPr lang="fr-FR" sz="1200" dirty="0">
              <a:solidFill>
                <a:schemeClr val="bg1"/>
              </a:solidFill>
            </a:endParaRPr>
          </a:p>
        </p:txBody>
      </p:sp>
    </p:spTree>
    <p:extLst>
      <p:ext uri="{BB962C8B-B14F-4D97-AF65-F5344CB8AC3E}">
        <p14:creationId xmlns:p14="http://schemas.microsoft.com/office/powerpoint/2010/main" val="9459477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t>
            </a:r>
            <a:r>
              <a:rPr lang="fr-FR" sz="1200" dirty="0" err="1"/>
              <a:t>appendde</a:t>
            </a:r>
            <a:r>
              <a:rPr lang="fr-FR" sz="1200" dirty="0"/>
              <a:t>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14585168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a:t>
            </a:r>
            <a:r>
              <a:rPr lang="fr-FR" sz="1200" dirty="0" err="1"/>
              <a:t>nomméeapossède</a:t>
            </a:r>
            <a:r>
              <a:rPr lang="fr-FR" sz="1200" dirty="0"/>
              <a:t>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a:t>
            </a:r>
            <a:r>
              <a:rPr lang="fr-FR" sz="1200" dirty="0" err="1"/>
              <a:t>non</a:t>
            </a:r>
            <a:r>
              <a:rPr lang="fr-FR" sz="1200" dirty="0"/>
              <a:t>,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679374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a:t>
            </a:r>
            <a:r>
              <a:rPr lang="fr-FR" sz="1200" dirty="0" err="1"/>
              <a:t>fonctionidqui</a:t>
            </a:r>
            <a:r>
              <a:rPr lang="fr-FR" sz="1200" dirty="0"/>
              <a:t> prend en paramètre un objet. Elle renvoie la position de l'objet dans la mémoire Python sous la forme d'un entier (plutôt grand). Je vous invite à faire quelques tests en passant divers objets en paramètre à cette fonction. Sachez au passage </a:t>
            </a:r>
            <a:r>
              <a:rPr lang="fr-FR" sz="1200" dirty="0" err="1"/>
              <a:t>queiscompare</a:t>
            </a:r>
            <a:r>
              <a:rPr lang="fr-FR" sz="1200" dirty="0"/>
              <a:t>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13612503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35715" y="819151"/>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a:t>
            </a:r>
            <a:r>
              <a:rPr lang="fr-FR" sz="1200" dirty="0" err="1"/>
              <a:t>queidoit</a:t>
            </a:r>
            <a:r>
              <a:rPr lang="fr-FR" sz="1200" dirty="0"/>
              <a:t> être considérée comme globale, vous ne pourrez pas modifier réellement sa valeur, comme nous l'avons vu plus haut. En </a:t>
            </a:r>
            <a:r>
              <a:rPr lang="fr-FR" sz="1200" dirty="0" err="1"/>
              <a:t>précisantglobal</a:t>
            </a:r>
            <a:r>
              <a:rPr lang="fr-FR" sz="1200" dirty="0"/>
              <a:t>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1122911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2123658"/>
          </a:xfrm>
          <a:prstGeom prst="rect">
            <a:avLst/>
          </a:prstGeom>
          <a:noFill/>
        </p:spPr>
        <p:txBody>
          <a:bodyPr wrap="square" rtlCol="0">
            <a:spAutoFit/>
          </a:bodyPr>
          <a:lstStyle/>
          <a:p>
            <a:r>
              <a:rPr lang="fr-FR" sz="1200" b="1" dirty="0"/>
              <a:t>En résumé</a:t>
            </a:r>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12644114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a:t>
            </a:r>
            <a:r>
              <a:rPr lang="fr-FR" sz="1200" dirty="0" err="1"/>
              <a:t>Enhancement</a:t>
            </a:r>
            <a:r>
              <a:rPr lang="fr-FR" sz="1200" dirty="0"/>
              <a:t> </a:t>
            </a:r>
            <a:r>
              <a:rPr lang="fr-FR" sz="1200" dirty="0" err="1"/>
              <a:t>Proposals</a:t>
            </a:r>
            <a:r>
              <a:rPr lang="fr-FR" sz="1200" dirty="0"/>
              <a:t>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a:t>
            </a:r>
            <a:r>
              <a:rPr lang="fr-FR" sz="1200" dirty="0" err="1"/>
              <a:t>NomDeLaClasse</a:t>
            </a:r>
            <a:r>
              <a:rPr lang="fr-FR" sz="1200"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a:t>
            </a:r>
            <a:r>
              <a:rPr lang="fr-FR" sz="1200" dirty="0" err="1">
                <a:solidFill>
                  <a:schemeClr val="bg1"/>
                </a:solidFill>
              </a:rPr>
              <a:t>self.nom</a:t>
            </a:r>
            <a:r>
              <a:rPr lang="fr-FR" sz="1200" dirty="0">
                <a:solidFill>
                  <a:schemeClr val="bg1"/>
                </a:solidFill>
              </a:rPr>
              <a:t>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a:t>
            </a:r>
            <a:r>
              <a:rPr lang="fr-FR" sz="1200" dirty="0" err="1"/>
              <a:t>objetbernard</a:t>
            </a:r>
            <a:r>
              <a:rPr lang="fr-FR" sz="1200" dirty="0"/>
              <a:t>, il nous sort quelque chose d'un peu imbuvable… Bon, l'essentiel est la mention précisant la classe dont l'objet est issu. On peut donc vérifier que c'est bien notre </a:t>
            </a:r>
            <a:r>
              <a:rPr lang="fr-FR" sz="1200" dirty="0" err="1"/>
              <a:t>classePersonnedont</a:t>
            </a:r>
            <a:r>
              <a:rPr lang="fr-FR" sz="1200" dirty="0"/>
              <a:t> est issu notre objet. On essaye ensuite d'afficher l'</a:t>
            </a:r>
            <a:r>
              <a:rPr lang="fr-FR" sz="1200" dirty="0" err="1"/>
              <a:t>attributnomde</a:t>
            </a:r>
            <a:r>
              <a:rPr lang="fr-FR" sz="1200" dirty="0"/>
              <a:t> notre </a:t>
            </a:r>
            <a:r>
              <a:rPr lang="fr-FR" sz="1200" dirty="0" err="1"/>
              <a:t>objetbernardet</a:t>
            </a:r>
            <a:r>
              <a:rPr lang="fr-FR" sz="1200" dirty="0"/>
              <a:t> on </a:t>
            </a:r>
            <a:r>
              <a:rPr lang="fr-FR" sz="1200" dirty="0" err="1"/>
              <a:t>obtient'Dupont</a:t>
            </a:r>
            <a:r>
              <a:rPr lang="fr-FR" sz="1200" dirty="0"/>
              <a:t>'(la valeur définie dans notre constructeur). Notez qu'on utilise le point (.), encore et toujours utilisé pour une relation d'appartenance (</a:t>
            </a:r>
            <a:r>
              <a:rPr lang="fr-FR" sz="1200" dirty="0" err="1"/>
              <a:t>nomest</a:t>
            </a:r>
            <a:r>
              <a:rPr lang="fr-FR" sz="1200" dirty="0"/>
              <a:t> un attribut de l'</a:t>
            </a:r>
            <a:r>
              <a:rPr lang="fr-FR" sz="1200" dirty="0" err="1"/>
              <a:t>objetbernard</a:t>
            </a:r>
            <a:r>
              <a:rPr lang="fr-FR" sz="1200" dirty="0"/>
              <a:t>). Encore un peu d'explications :</a:t>
            </a:r>
          </a:p>
          <a:p>
            <a:endParaRPr lang="fr-FR" sz="1200" dirty="0"/>
          </a:p>
          <a:p>
            <a:r>
              <a:rPr lang="fr-FR" sz="1200" b="1" dirty="0"/>
              <a:t>Quand on crée notre objet…</a:t>
            </a:r>
          </a:p>
          <a:p>
            <a:endParaRPr lang="fr-FR" sz="1200" dirty="0"/>
          </a:p>
          <a:p>
            <a:r>
              <a:rPr lang="fr-FR" sz="1200" dirty="0"/>
              <a:t>Quand on </a:t>
            </a:r>
            <a:r>
              <a:rPr lang="fr-FR" sz="1200" dirty="0" err="1"/>
              <a:t>tapePersonne</a:t>
            </a:r>
            <a:r>
              <a:rPr lang="fr-FR" sz="1200" dirty="0"/>
              <a:t>(),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
            </a:r>
            <a:r>
              <a:rPr lang="fr-FR" sz="1200" dirty="0" err="1"/>
              <a:t>attributnomle</a:t>
            </a:r>
            <a:r>
              <a:rPr lang="fr-FR" sz="1200" dirty="0"/>
              <a:t> plus simplement du monde :self.nom = "Dupont". À la fin de l'appel au constructeur, Python renvoie notre </a:t>
            </a:r>
            <a:r>
              <a:rPr lang="fr-FR" sz="1200" dirty="0" err="1"/>
              <a:t>objetselfmodifié</a:t>
            </a:r>
            <a:r>
              <a:rPr lang="fr-FR" sz="1200" dirty="0"/>
              <a:t>, avec notre attribut. On va réceptionner le tout dans notre </a:t>
            </a:r>
            <a:r>
              <a:rPr lang="fr-FR" sz="1200" dirty="0" err="1"/>
              <a:t>variablebernard</a:t>
            </a:r>
            <a:r>
              <a:rPr lang="fr-FR" sz="1200" dirty="0"/>
              <a:t>.</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a:t>
            </a:r>
            <a:r>
              <a:rPr lang="fr-FR" sz="1200" dirty="0" err="1">
                <a:solidFill>
                  <a:schemeClr val="bg1"/>
                </a:solidFill>
              </a:rPr>
              <a:t>self.age</a:t>
            </a:r>
            <a:r>
              <a:rPr lang="fr-FR" sz="1200" dirty="0">
                <a:solidFill>
                  <a:schemeClr val="bg1"/>
                </a:solidFill>
              </a:rPr>
              <a:t> = 33 # Cela n'engage à rien</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a:t>
            </a:r>
            <a:r>
              <a:rPr lang="fr-FR" sz="1200" dirty="0" err="1">
                <a:solidFill>
                  <a:schemeClr val="bg1"/>
                </a:solidFill>
              </a:rPr>
              <a:t>jean.nom</a:t>
            </a:r>
            <a:endParaRPr lang="fr-FR" sz="1200" dirty="0">
              <a:solidFill>
                <a:schemeClr val="bg1"/>
              </a:solidFill>
            </a:endParaRP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a:t>
            </a:r>
            <a:r>
              <a:rPr lang="fr-FR" sz="1200" dirty="0" err="1">
                <a:solidFill>
                  <a:schemeClr val="bg1"/>
                </a:solidFill>
              </a:rPr>
              <a:t>jean.lieu_residence</a:t>
            </a:r>
            <a:r>
              <a:rPr lang="fr-FR" sz="1200" dirty="0">
                <a:solidFill>
                  <a:schemeClr val="bg1"/>
                </a:solidFill>
              </a:rPr>
              <a:t> = "Berlin"</a:t>
            </a:r>
          </a:p>
          <a:p>
            <a:r>
              <a:rPr lang="fr-FR" sz="1200" dirty="0">
                <a:solidFill>
                  <a:schemeClr val="bg1"/>
                </a:solidFill>
              </a:rPr>
              <a:t>&gt;&gt;&gt; </a:t>
            </a:r>
            <a:r>
              <a:rPr lang="fr-FR" sz="1200" dirty="0" err="1">
                <a:solidFill>
                  <a:schemeClr val="bg1"/>
                </a:solidFill>
              </a:rPr>
              <a:t>jean.lieu_residence</a:t>
            </a:r>
            <a:endParaRPr lang="fr-FR" sz="1200" dirty="0">
              <a:solidFill>
                <a:schemeClr val="bg1"/>
              </a:solidFill>
            </a:endParaRP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a:t>
            </a:r>
            <a:r>
              <a:rPr lang="fr-FR" sz="1200" dirty="0" err="1"/>
              <a:t>simplementobjet.attribut</a:t>
            </a:r>
            <a:r>
              <a:rPr lang="fr-FR" sz="1200" dirty="0"/>
              <a: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a:t>
            </a:r>
            <a:r>
              <a:rPr lang="fr-FR" sz="1200" dirty="0" err="1"/>
              <a:t>écrivezobjet.attribut</a:t>
            </a:r>
            <a:r>
              <a:rPr lang="fr-FR" sz="1200" dirty="0"/>
              <a: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a:t>
            </a:r>
            <a:r>
              <a:rPr lang="fr-FR" sz="1200" dirty="0" err="1">
                <a:solidFill>
                  <a:schemeClr val="bg1"/>
                </a:solidFill>
              </a:rPr>
              <a:t>self.lieu_residence</a:t>
            </a:r>
            <a:r>
              <a:rPr lang="fr-FR" sz="1200" dirty="0">
                <a:solidFill>
                  <a:schemeClr val="bg1"/>
                </a:solidFill>
              </a:rPr>
              <a:t>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
            </a:r>
            <a:r>
              <a:rPr lang="fr-FR" sz="1200" dirty="0" err="1"/>
              <a:t>attributsnom,prenom</a:t>
            </a:r>
            <a:r>
              <a:rPr lang="fr-FR" sz="1200" dirty="0"/>
              <a:t>,…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a:t>
            </a:r>
            <a:r>
              <a:rPr lang="fr-FR" sz="1200" dirty="0" err="1"/>
              <a:t>ladocstring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a:t>
            </a:r>
            <a:r>
              <a:rPr lang="fr-FR" sz="1200" dirty="0" err="1"/>
              <a:t>objets_crees</a:t>
            </a:r>
            <a:r>
              <a:rPr lang="fr-FR" sz="1200" dirty="0"/>
              <a:t>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a:t>
            </a:r>
            <a:r>
              <a:rPr lang="fr-FR" sz="1200" dirty="0" err="1">
                <a:solidFill>
                  <a:schemeClr val="bg1"/>
                </a:solidFill>
              </a:rPr>
              <a:t>bound</a:t>
            </a:r>
            <a:r>
              <a:rPr lang="fr-FR" sz="1200" dirty="0">
                <a:solidFill>
                  <a:schemeClr val="bg1"/>
                </a:solidFill>
              </a:rPr>
              <a:t> </a:t>
            </a:r>
            <a:r>
              <a:rPr lang="fr-FR" sz="1200" dirty="0" err="1">
                <a:solidFill>
                  <a:schemeClr val="bg1"/>
                </a:solidFill>
              </a:rPr>
              <a:t>method</a:t>
            </a:r>
            <a:r>
              <a:rPr lang="fr-FR" sz="1200" dirty="0">
                <a:solidFill>
                  <a:schemeClr val="bg1"/>
                </a:solidFill>
              </a:rPr>
              <a:t> </a:t>
            </a:r>
            <a:r>
              <a:rPr lang="fr-FR" sz="1200" dirty="0" err="1">
                <a:solidFill>
                  <a:schemeClr val="bg1"/>
                </a:solidFill>
              </a:rPr>
              <a:t>TableauNoir.ecrire</a:t>
            </a:r>
            <a:r>
              <a:rPr lang="fr-FR" sz="1200" dirty="0">
                <a:solidFill>
                  <a:schemeClr val="bg1"/>
                </a:solidFill>
              </a:rPr>
              <a:t> of &lt;__main__.</a:t>
            </a:r>
            <a:r>
              <a:rPr lang="fr-FR" sz="1200" dirty="0" err="1">
                <a:solidFill>
                  <a:schemeClr val="bg1"/>
                </a:solidFill>
              </a:rPr>
              <a:t>TableauNoir</a:t>
            </a:r>
            <a:r>
              <a:rPr lang="fr-FR" sz="1200" dirty="0">
                <a:solidFill>
                  <a:schemeClr val="bg1"/>
                </a:solidFill>
              </a:rPr>
              <a:t>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 1</a:t>
            </a:r>
          </a:p>
          <a:p>
            <a:r>
              <a:rPr lang="fr-FR" sz="1200" dirty="0">
                <a:solidFill>
                  <a:schemeClr val="bg1"/>
                </a:solidFill>
              </a:rPr>
              <a:t>    def combien(cls):</a:t>
            </a:r>
          </a:p>
          <a:p>
            <a:r>
              <a:rPr lang="fr-FR" sz="1200" dirty="0">
                <a:solidFill>
                  <a:schemeClr val="bg1"/>
                </a:solidFill>
              </a:rPr>
              <a:t>        """Méthode de classe affichant combien d'objets ont été créés"""</a:t>
            </a:r>
          </a:p>
          <a:p>
            <a:r>
              <a:rPr lang="fr-FR" sz="1200" dirty="0">
                <a:solidFill>
                  <a:schemeClr val="bg1"/>
                </a:solidFill>
              </a:rPr>
              <a:t>        print("Jusqu'à présent, {} objets ont été </a:t>
            </a:r>
            <a:r>
              <a:rPr lang="fr-FR" sz="1200" dirty="0" err="1">
                <a:solidFill>
                  <a:schemeClr val="bg1"/>
                </a:solidFill>
              </a:rPr>
              <a:t>créés.".format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 </a:t>
            </a:r>
            <a:r>
              <a:rPr lang="fr-FR" sz="1200" dirty="0" err="1">
                <a:solidFill>
                  <a:schemeClr val="bg1"/>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a:t>
            </a:r>
            <a:r>
              <a:rPr lang="fr-FR" sz="1200" dirty="0" err="1">
                <a:solidFill>
                  <a:schemeClr val="bg1"/>
                </a:solidFill>
              </a:rPr>
              <a:t>Compteur.combien</a:t>
            </a:r>
            <a:r>
              <a:rPr lang="fr-FR" sz="1200" dirty="0">
                <a:solidFill>
                  <a:schemeClr val="bg1"/>
                </a:solidFill>
              </a:rPr>
              <a:t>()</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t>
            </a:r>
            <a:r>
              <a:rPr lang="fr-FR" sz="1200" dirty="0" err="1"/>
              <a:t>a.combien</a:t>
            </a:r>
            <a:r>
              <a:rPr lang="fr-FR" sz="1200" dirty="0"/>
              <a:t>().</a:t>
            </a:r>
          </a:p>
          <a:p>
            <a:endParaRPr lang="fr-FR" sz="1200" dirty="0"/>
          </a:p>
          <a:p>
            <a:r>
              <a:rPr lang="fr-FR" sz="1200" dirty="0"/>
              <a:t>Enfin, pour que Python reconnaisse une méthode de classe, il faut appeler la fonction class </a:t>
            </a:r>
            <a:r>
              <a:rPr lang="fr-FR" sz="1200" dirty="0" err="1"/>
              <a:t>method</a:t>
            </a:r>
            <a:r>
              <a:rPr lang="fr-FR" sz="1200" dirty="0"/>
              <a:t>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a:t>
            </a:r>
            <a:r>
              <a:rPr lang="fr-FR" altLang="fr-FR" sz="1200" dirty="0" err="1"/>
              <a:t>callable</a:t>
            </a:r>
            <a:r>
              <a:rPr lang="fr-FR" altLang="fr-FR" sz="1200" dirty="0"/>
              <a:t>).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a:t>
            </a:r>
            <a:r>
              <a:rPr lang="fr-FR" altLang="fr-FR" sz="1200" dirty="0" err="1"/>
              <a:t>spécial__dict</a:t>
            </a:r>
            <a:r>
              <a:rPr lang="fr-FR" altLang="fr-FR" sz="1200" dirty="0"/>
              <a: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a:t>
            </a:r>
            <a:r>
              <a:rPr lang="fr-FR" altLang="fr-FR" sz="1200" dirty="0" err="1"/>
              <a:t>spécial__dict</a:t>
            </a:r>
            <a:r>
              <a:rPr lang="fr-FR" altLang="fr-FR" sz="1200" dirty="0"/>
              <a: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a:t>
            </a:r>
            <a:r>
              <a:rPr lang="fr-FR" sz="1200" dirty="0" err="1">
                <a:solidFill>
                  <a:schemeClr val="bg1"/>
                </a:solidFill>
              </a:rPr>
              <a:t>un_test</a:t>
            </a:r>
            <a:r>
              <a:rPr lang="fr-FR" sz="1200" dirty="0">
                <a:solidFill>
                  <a:schemeClr val="bg1"/>
                </a:solidFill>
              </a:rPr>
              <a:t> = Test()</a:t>
            </a:r>
          </a:p>
          <a:p>
            <a:r>
              <a:rPr lang="fr-FR" sz="1200" dirty="0">
                <a:solidFill>
                  <a:schemeClr val="bg1"/>
                </a:solidFill>
              </a:rPr>
              <a:t>&gt;&gt;&gt; </a:t>
            </a:r>
            <a:r>
              <a:rPr lang="fr-FR" sz="1200" dirty="0" err="1">
                <a:solidFill>
                  <a:schemeClr val="bg1"/>
                </a:solidFill>
              </a:rPr>
              <a:t>un_test.afficher_attribut</a:t>
            </a:r>
            <a:r>
              <a:rPr lang="fr-FR" sz="1200" dirty="0">
                <a:solidFill>
                  <a:schemeClr val="bg1"/>
                </a:solidFill>
              </a:rPr>
              <a: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a:t>
            </a:r>
            <a:r>
              <a:rPr lang="fr-FR" sz="1200" dirty="0" err="1">
                <a:solidFill>
                  <a:schemeClr val="bg1"/>
                </a:solidFill>
              </a:rPr>
              <a:t>reduce_ex</a:t>
            </a:r>
            <a:r>
              <a:rPr lang="fr-FR" sz="1200" dirty="0">
                <a:solidFill>
                  <a:schemeClr val="bg1"/>
                </a:solidFill>
              </a:rPr>
              <a:t>__', '__repr__', '_</a:t>
            </a:r>
          </a:p>
          <a:p>
            <a:r>
              <a:rPr lang="fr-FR" sz="1200" dirty="0">
                <a:solidFill>
                  <a:schemeClr val="bg1"/>
                </a:solidFill>
              </a:rPr>
              <a:t>_setattr__', '__sizeof__', '__str__', '__subclasshook__', '__weakref__', 'affich</a:t>
            </a:r>
          </a:p>
          <a:p>
            <a:r>
              <a:rPr lang="fr-FR" sz="1200" dirty="0" err="1">
                <a:solidFill>
                  <a:schemeClr val="bg1"/>
                </a:solidFill>
              </a:rPr>
              <a:t>er_attribut</a:t>
            </a:r>
            <a:r>
              <a:rPr lang="fr-FR" sz="1200" dirty="0">
                <a:solidFill>
                  <a:schemeClr val="bg1"/>
                </a:solidFill>
              </a:rPr>
              <a:t>', '</a:t>
            </a:r>
            <a:r>
              <a:rPr lang="fr-FR" sz="1200" dirty="0" err="1">
                <a:solidFill>
                  <a:schemeClr val="bg1"/>
                </a:solidFill>
              </a:rPr>
              <a:t>mon_attribut</a:t>
            </a:r>
            <a:r>
              <a:rPr lang="fr-FR" sz="1200" dirty="0">
                <a:solidFill>
                  <a:schemeClr val="bg1"/>
                </a:solidFill>
              </a:rPr>
              <a: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a:t>
            </a:r>
            <a:r>
              <a:rPr lang="en-US" sz="1200" dirty="0" err="1">
                <a:solidFill>
                  <a:schemeClr val="bg1"/>
                </a:solidFill>
              </a:rPr>
              <a:t>un_test.__dict</a:t>
            </a:r>
            <a:r>
              <a:rPr lang="en-US" sz="1200" dirty="0">
                <a:solidFill>
                  <a:schemeClr val="bg1"/>
                </a:solidFill>
              </a:rPr>
              <a:t>__</a:t>
            </a:r>
          </a:p>
          <a:p>
            <a:r>
              <a:rPr lang="en-US" sz="1200" dirty="0">
                <a:solidFill>
                  <a:schemeClr val="bg1"/>
                </a:solidFill>
              </a:rPr>
              <a:t>{'mon_attribut':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a:t>
            </a:r>
            <a:r>
              <a:rPr lang="fr-FR" altLang="fr-FR" sz="1200" dirty="0" err="1"/>
              <a:t>soulignés__de</a:t>
            </a:r>
            <a:r>
              <a:rPr lang="fr-FR" altLang="fr-FR" sz="1200" dirty="0"/>
              <a:t>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a:t>
            </a:r>
            <a:r>
              <a:rPr lang="fr-FR" altLang="fr-FR" sz="1400" dirty="0" err="1"/>
              <a:t>NomClasse</a:t>
            </a:r>
            <a:r>
              <a:rPr lang="fr-FR" altLang="fr-FR" sz="1400" dirty="0"/>
              <a: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mon_</a:t>
            </a:r>
            <a:r>
              <a:rPr lang="fr-FR" altLang="fr-FR" sz="1400" b="1" dirty="0"/>
              <a:t>objet.get_mon_attribut()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self._lieu_residence = "Paris" # Notez le souligné _ devant le nom</a:t>
            </a:r>
          </a:p>
          <a:p>
            <a:r>
              <a:rPr lang="fr-FR" sz="1200" dirty="0">
                <a:solidFill>
                  <a:schemeClr val="bg1"/>
                </a:solidFill>
              </a:rPr>
              <a:t>    def _get_lieu_residence(self):</a:t>
            </a:r>
          </a:p>
          <a:p>
            <a:r>
              <a:rPr lang="fr-FR" sz="1200" dirty="0">
                <a:solidFill>
                  <a:schemeClr val="bg1"/>
                </a:solidFill>
              </a:rPr>
              <a:t>    """Méthode qui sera appelée quand on souhaitera accéder en lecture</a:t>
            </a:r>
          </a:p>
          <a:p>
            <a:r>
              <a:rPr lang="fr-FR" sz="1200" dirty="0">
                <a:solidFill>
                  <a:schemeClr val="bg1"/>
                </a:solidFill>
              </a:rPr>
              <a:t>        à l'attribut 'lieu_residence'"""</a:t>
            </a:r>
          </a:p>
          <a:p>
            <a:r>
              <a:rPr lang="fr-FR" sz="1200" dirty="0">
                <a:solidFill>
                  <a:schemeClr val="bg1"/>
                </a:solidFill>
              </a:rPr>
              <a:t>        </a:t>
            </a:r>
          </a:p>
          <a:p>
            <a:r>
              <a:rPr lang="fr-FR" sz="1200" dirty="0">
                <a:solidFill>
                  <a:schemeClr val="bg1"/>
                </a:solidFill>
              </a:rPr>
              <a:t>        </a:t>
            </a:r>
          </a:p>
          <a:p>
            <a:r>
              <a:rPr lang="fr-FR" sz="1200" dirty="0">
                <a:solidFill>
                  <a:schemeClr val="bg1"/>
                </a:solidFill>
              </a:rPr>
              <a:t>        print("On accède à l'attribut lieu_residence !")</a:t>
            </a:r>
          </a:p>
          <a:p>
            <a:r>
              <a:rPr lang="fr-FR" sz="1200" dirty="0">
                <a:solidFill>
                  <a:schemeClr val="bg1"/>
                </a:solidFill>
              </a:rPr>
              <a:t>        return self._lieu_residence</a:t>
            </a: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self.prenom,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property(_get_lieu_residence, _set_lieu_residence)</a:t>
            </a:r>
          </a:p>
        </p:txBody>
      </p:sp>
    </p:spTree>
    <p:extLst>
      <p:ext uri="{BB962C8B-B14F-4D97-AF65-F5344CB8AC3E}">
        <p14:creationId xmlns:p14="http://schemas.microsoft.com/office/powerpoint/2010/main" val="23728881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a:t>
            </a:r>
            <a:r>
              <a:rPr lang="fr-FR" altLang="fr-FR" sz="1400" dirty="0" err="1"/>
              <a:t>objet.lieu_residence</a:t>
            </a:r>
            <a:r>
              <a:rPr lang="fr-FR" altLang="fr-FR" sz="1400" dirty="0"/>
              <a:t>, Python tombe sur une propriété redirigeant vers la méthode </a:t>
            </a:r>
            <a:r>
              <a:rPr lang="fr-FR" altLang="fr-FR" sz="1400" b="1" dirty="0"/>
              <a:t>_get_lieu_residence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a:t>
            </a:r>
            <a:r>
              <a:rPr lang="fr-FR" altLang="fr-FR" sz="1400" dirty="0" err="1"/>
              <a:t>objet.lieu_residence</a:t>
            </a:r>
            <a:r>
              <a:rPr lang="fr-FR" altLang="fr-FR" sz="1400" dirty="0"/>
              <a:t>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a:t>
            </a:r>
            <a:r>
              <a:rPr lang="fr-FR" sz="1400" dirty="0" err="1"/>
              <a:t>objet.lieu_residence</a:t>
            </a:r>
            <a:r>
              <a:rPr lang="fr-FR" sz="1400" dirty="0"/>
              <a:t> et, en quatrième position, une méthode qui sera appelée quand on fera help(</a:t>
            </a:r>
            <a:r>
              <a:rPr lang="fr-FR" sz="1400" dirty="0" err="1"/>
              <a:t>objet.lieu_residence</a:t>
            </a:r>
            <a:r>
              <a:rPr lang="fr-FR" sz="1400" dirty="0"/>
              <a:t>).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méthode</a:t>
            </a:r>
            <a:r>
              <a:rPr lang="fr-FR" sz="1200" dirty="0">
                <a:highlight>
                  <a:srgbClr val="C0C0C0"/>
                </a:highlight>
              </a:rPr>
              <a:t>,__del__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a:t>
            </a:r>
            <a:r>
              <a:rPr lang="fr-FR" sz="6000" dirty="0" err="1">
                <a:solidFill>
                  <a:schemeClr val="accent5">
                    <a:lumMod val="75000"/>
                  </a:schemeClr>
                </a:solidFill>
              </a:rPr>
              <a:t>indexing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200" dirty="0" err="1"/>
              <a:t>méthode__getattr__existe</a:t>
            </a:r>
            <a:r>
              <a:rPr lang="fr-FR" sz="1200" dirty="0"/>
              <a:t>,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a:t>
            </a:r>
            <a:r>
              <a:rPr lang="fr-FR" sz="1100" dirty="0" err="1">
                <a:solidFill>
                  <a:schemeClr val="bg1"/>
                </a:solidFill>
              </a:rPr>
              <a:t>Protege</a:t>
            </a:r>
            <a:r>
              <a:rPr lang="fr-FR" sz="1100" dirty="0">
                <a:solidFill>
                  <a:schemeClr val="bg1"/>
                </a:solidFill>
              </a:rPr>
              <a:t>:</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a:t>
            </a:r>
            <a:r>
              <a:rPr lang="fr-FR" sz="1100" dirty="0" err="1">
                <a:solidFill>
                  <a:schemeClr val="bg1"/>
                </a:solidFill>
              </a:rPr>
              <a:t>self.a</a:t>
            </a:r>
            <a:r>
              <a:rPr lang="fr-FR" sz="1100" dirty="0">
                <a:solidFill>
                  <a:schemeClr val="bg1"/>
                </a:solidFill>
              </a:rPr>
              <a:t> = 1</a:t>
            </a:r>
          </a:p>
          <a:p>
            <a:r>
              <a:rPr lang="fr-FR" sz="1100" dirty="0">
                <a:solidFill>
                  <a:schemeClr val="bg1"/>
                </a:solidFill>
              </a:rPr>
              <a:t>...         </a:t>
            </a:r>
            <a:r>
              <a:rPr lang="fr-FR" sz="1100" dirty="0" err="1">
                <a:solidFill>
                  <a:schemeClr val="bg1"/>
                </a:solidFill>
              </a:rPr>
              <a:t>self.b</a:t>
            </a:r>
            <a:r>
              <a:rPr lang="fr-FR" sz="1100" dirty="0">
                <a:solidFill>
                  <a:schemeClr val="bg1"/>
                </a:solidFill>
              </a:rPr>
              <a:t> = 2</a:t>
            </a:r>
          </a:p>
          <a:p>
            <a:r>
              <a:rPr lang="fr-FR" sz="1100" dirty="0">
                <a:solidFill>
                  <a:schemeClr val="bg1"/>
                </a:solidFill>
              </a:rPr>
              <a:t>...         </a:t>
            </a:r>
            <a:r>
              <a:rPr lang="fr-FR" sz="1100" dirty="0" err="1">
                <a:solidFill>
                  <a:schemeClr val="bg1"/>
                </a:solidFill>
              </a:rPr>
              <a:t>self.c</a:t>
            </a:r>
            <a:r>
              <a:rPr lang="fr-FR" sz="1100" dirty="0">
                <a:solidFill>
                  <a:schemeClr val="bg1"/>
                </a:solidFill>
              </a:rPr>
              <a:t>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a:t>
            </a:r>
            <a:r>
              <a:rPr lang="fr-FR" sz="1100" dirty="0" err="1">
                <a:solidFill>
                  <a:schemeClr val="bg1"/>
                </a:solidFill>
              </a:rPr>
              <a:t>Protege</a:t>
            </a:r>
            <a:r>
              <a:rPr lang="fr-FR" sz="1100" dirty="0">
                <a:solidFill>
                  <a:schemeClr val="bg1"/>
                </a:solidFill>
              </a:rPr>
              <a:t>()</a:t>
            </a:r>
          </a:p>
          <a:p>
            <a:r>
              <a:rPr lang="fr-FR" sz="1100" dirty="0">
                <a:solidFill>
                  <a:schemeClr val="bg1"/>
                </a:solidFill>
              </a:rPr>
              <a:t>&gt;&gt;&gt; </a:t>
            </a:r>
            <a:r>
              <a:rPr lang="fr-FR" sz="1100" dirty="0" err="1">
                <a:solidFill>
                  <a:schemeClr val="bg1"/>
                </a:solidFill>
              </a:rPr>
              <a:t>pro.a</a:t>
            </a:r>
            <a:endParaRPr lang="fr-FR" sz="1100" dirty="0">
              <a:solidFill>
                <a:schemeClr val="bg1"/>
              </a:solidFill>
            </a:endParaRPr>
          </a:p>
          <a:p>
            <a:r>
              <a:rPr lang="fr-FR" sz="1100" dirty="0">
                <a:solidFill>
                  <a:schemeClr val="bg1"/>
                </a:solidFill>
              </a:rPr>
              <a:t>1</a:t>
            </a:r>
          </a:p>
          <a:p>
            <a:r>
              <a:rPr lang="fr-FR" sz="1100" dirty="0">
                <a:solidFill>
                  <a:schemeClr val="bg1"/>
                </a:solidFill>
              </a:rPr>
              <a:t>&gt;&gt;&gt; </a:t>
            </a:r>
            <a:r>
              <a:rPr lang="fr-FR" sz="1100" dirty="0" err="1">
                <a:solidFill>
                  <a:schemeClr val="bg1"/>
                </a:solidFill>
              </a:rPr>
              <a:t>pro.c</a:t>
            </a:r>
            <a:endParaRPr lang="fr-FR" sz="1100" dirty="0">
              <a:solidFill>
                <a:schemeClr val="bg1"/>
              </a:solidFill>
            </a:endParaRPr>
          </a:p>
          <a:p>
            <a:r>
              <a:rPr lang="fr-FR" sz="1100" dirty="0">
                <a:solidFill>
                  <a:schemeClr val="bg1"/>
                </a:solidFill>
              </a:rPr>
              <a:t>3</a:t>
            </a:r>
          </a:p>
          <a:p>
            <a:r>
              <a:rPr lang="fr-FR" sz="1100" dirty="0">
                <a:solidFill>
                  <a:schemeClr val="bg1"/>
                </a:solidFill>
              </a:rPr>
              <a:t>&gt;&gt;&gt; </a:t>
            </a:r>
            <a:r>
              <a:rPr lang="fr-FR" sz="1100" dirty="0" err="1">
                <a:solidFill>
                  <a:schemeClr val="bg1"/>
                </a:solidFill>
              </a:rPr>
              <a:t>pro.e</a:t>
            </a:r>
            <a:endParaRPr lang="fr-FR" sz="1100" dirty="0">
              <a:solidFill>
                <a:schemeClr val="bg1"/>
              </a:solidFill>
            </a:endParaRP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err="1">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objet.nom_attr</a:t>
            </a:r>
            <a:r>
              <a:rPr lang="fr-FR" sz="1100" dirty="0">
                <a:solidFill>
                  <a:schemeClr val="bg1"/>
                </a:solidFill>
              </a:rPr>
              <a:t> = </a:t>
            </a:r>
            <a:r>
              <a:rPr lang="fr-FR" sz="1100" dirty="0" err="1">
                <a:solidFill>
                  <a:schemeClr val="bg1"/>
                </a:solidFill>
              </a:rPr>
              <a:t>val_attr</a:t>
            </a:r>
            <a:r>
              <a:rPr lang="fr-FR" sz="1100" dirty="0">
                <a:solidFill>
                  <a:schemeClr val="bg1"/>
                </a:solidFill>
              </a:rPr>
              <a:t>.</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a:t>
            </a:r>
            <a:r>
              <a:rPr lang="fr-FR" sz="1100" dirty="0" err="1">
                <a:solidFill>
                  <a:schemeClr val="bg1"/>
                </a:solidFill>
              </a:rPr>
              <a:t>nom_attr</a:t>
            </a:r>
            <a:r>
              <a:rPr lang="fr-FR" sz="1100" dirty="0">
                <a:solidFill>
                  <a:schemeClr val="bg1"/>
                </a:solidFill>
              </a:rPr>
              <a:t>, </a:t>
            </a:r>
            <a:r>
              <a:rPr lang="fr-FR" sz="1100" dirty="0" err="1">
                <a:solidFill>
                  <a:schemeClr val="bg1"/>
                </a:solidFill>
              </a:rPr>
              <a:t>val_attr</a:t>
            </a:r>
            <a:r>
              <a:rPr lang="fr-FR" sz="1100" dirty="0">
                <a:solidFill>
                  <a:schemeClr val="bg1"/>
                </a:solidFill>
              </a:rPr>
              <a:t>)</a:t>
            </a:r>
          </a:p>
          <a:p>
            <a:r>
              <a:rPr lang="fr-FR" sz="1100" dirty="0">
                <a:solidFill>
                  <a:schemeClr val="bg1"/>
                </a:solidFill>
              </a:rPr>
              <a:t>        </a:t>
            </a:r>
            <a:r>
              <a:rPr lang="fr-FR" sz="1100" dirty="0" err="1">
                <a:solidFill>
                  <a:schemeClr val="bg1"/>
                </a:solidFill>
              </a:rPr>
              <a:t>self.enregistrer</a:t>
            </a:r>
            <a:r>
              <a:rPr lang="fr-FR" sz="1100" dirty="0">
                <a:solidFill>
                  <a:schemeClr val="bg1"/>
                </a:solidFill>
              </a:rPr>
              <a:t>()</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a:t>
            </a:r>
            <a:r>
              <a:rPr lang="fr-FR" sz="1100" dirty="0" err="1">
                <a:solidFill>
                  <a:schemeClr val="bg1"/>
                </a:solidFill>
              </a:rPr>
              <a:t>nom_attr</a:t>
            </a:r>
            <a:r>
              <a:rPr lang="fr-FR" sz="1100" dirty="0">
                <a:solidFill>
                  <a:schemeClr val="bg1"/>
                </a:solidFill>
              </a:rPr>
              <a:t>):</a:t>
            </a:r>
          </a:p>
          <a:p>
            <a:r>
              <a:rPr lang="fr-FR" sz="1100" dirty="0">
                <a:solidFill>
                  <a:schemeClr val="bg1"/>
                </a:solidFill>
              </a:rPr>
              <a:t>        """On ne peut supprimer d'attribut, on lève l'exception</a:t>
            </a:r>
          </a:p>
          <a:p>
            <a:r>
              <a:rPr lang="fr-FR" sz="1100" dirty="0">
                <a:solidFill>
                  <a:schemeClr val="bg1"/>
                </a:solidFill>
              </a:rPr>
              <a:t>        </a:t>
            </a:r>
            <a:r>
              <a:rPr lang="fr-FR" sz="1100" dirty="0" err="1">
                <a:solidFill>
                  <a:schemeClr val="bg1"/>
                </a:solidFill>
              </a:rPr>
              <a:t>AttributeError</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raise</a:t>
            </a:r>
            <a:r>
              <a:rPr lang="fr-FR" sz="1100" dirty="0">
                <a:solidFill>
                  <a:schemeClr val="bg1"/>
                </a:solidFill>
              </a:rPr>
              <a:t> </a:t>
            </a:r>
            <a:r>
              <a:rPr lang="fr-FR" sz="1100" dirty="0" err="1">
                <a:solidFill>
                  <a:schemeClr val="bg1"/>
                </a:solidFill>
              </a:rPr>
              <a:t>AttributeError</a:t>
            </a:r>
            <a:r>
              <a:rPr lang="fr-FR" sz="1100" dirty="0">
                <a:solidFill>
                  <a:schemeClr val="bg1"/>
                </a:solidFill>
              </a:rPr>
              <a:t>("Vous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a:t>
            </a:r>
            <a:r>
              <a:rPr lang="fr-FR" sz="1200" dirty="0" err="1"/>
              <a:t>méthodedel</a:t>
            </a:r>
            <a:r>
              <a:rPr lang="fr-FR" sz="1200" dirty="0"/>
              <a:t> </a:t>
            </a:r>
            <a:r>
              <a:rPr lang="fr-FR" sz="1200" dirty="0" err="1"/>
              <a:t>self.attribut</a:t>
            </a:r>
            <a:r>
              <a:rPr lang="fr-FR" sz="1200" dirty="0"/>
              <a:t>. Sinon, vous risquez de mettre Python très en colère ! Passez </a:t>
            </a:r>
            <a:r>
              <a:rPr lang="fr-FR" sz="1200" dirty="0" err="1"/>
              <a:t>parobject</a:t>
            </a:r>
            <a:r>
              <a:rPr lang="fr-FR" sz="1200" dirty="0"/>
              <a:t>.__</a:t>
            </a:r>
            <a:r>
              <a:rPr lang="fr-FR" sz="1200" dirty="0" err="1"/>
              <a:t>delattr__qui</a:t>
            </a:r>
            <a:r>
              <a:rPr lang="fr-FR" sz="1200" dirty="0"/>
              <a:t>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a:t>
            </a:r>
            <a:r>
              <a:rPr lang="fr-FR" sz="1100" dirty="0" err="1">
                <a:solidFill>
                  <a:schemeClr val="bg1"/>
                </a:solidFill>
              </a:rPr>
              <a:t>MaClasse</a:t>
            </a:r>
            <a:r>
              <a:rPr lang="fr-FR" sz="1100" dirty="0">
                <a:solidFill>
                  <a:schemeClr val="bg1"/>
                </a:solidFill>
              </a:rPr>
              <a:t>() # On crée une instance de notre classe</a:t>
            </a:r>
          </a:p>
          <a:p>
            <a:r>
              <a:rPr lang="fr-FR" sz="1100" dirty="0">
                <a:solidFill>
                  <a:schemeClr val="bg1"/>
                </a:solidFill>
              </a:rPr>
              <a:t>getattr(objet, "nom") # Semblable à </a:t>
            </a:r>
            <a:r>
              <a:rPr lang="fr-FR" sz="1100" dirty="0" err="1">
                <a:solidFill>
                  <a:schemeClr val="bg1"/>
                </a:solidFill>
              </a:rPr>
              <a:t>objet.nom</a:t>
            </a:r>
            <a:endParaRPr lang="fr-FR" sz="1100" dirty="0">
              <a:solidFill>
                <a:schemeClr val="bg1"/>
              </a:solidFill>
            </a:endParaRPr>
          </a:p>
          <a:p>
            <a:r>
              <a:rPr lang="fr-FR" sz="1100" dirty="0">
                <a:solidFill>
                  <a:schemeClr val="bg1"/>
                </a:solidFill>
              </a:rPr>
              <a:t>setattr(objet, "nom", val) # = </a:t>
            </a:r>
            <a:r>
              <a:rPr lang="fr-FR" sz="1100" dirty="0" err="1">
                <a:solidFill>
                  <a:schemeClr val="bg1"/>
                </a:solidFill>
              </a:rPr>
              <a:t>objet.nom</a:t>
            </a:r>
            <a:r>
              <a:rPr lang="fr-FR" sz="1100" dirty="0">
                <a:solidFill>
                  <a:schemeClr val="bg1"/>
                </a:solidFill>
              </a:rPr>
              <a:t> = val ou </a:t>
            </a:r>
            <a:r>
              <a:rPr lang="fr-FR" sz="1100" dirty="0" err="1">
                <a:solidFill>
                  <a:schemeClr val="bg1"/>
                </a:solidFill>
              </a:rPr>
              <a:t>objet.__setattr</a:t>
            </a:r>
            <a:r>
              <a:rPr lang="fr-FR" sz="1100" dirty="0">
                <a:solidFill>
                  <a:schemeClr val="bg1"/>
                </a:solidFill>
              </a:rPr>
              <a:t>__("nom", val)</a:t>
            </a:r>
          </a:p>
          <a:p>
            <a:r>
              <a:rPr lang="fr-FR" sz="1100" dirty="0">
                <a:solidFill>
                  <a:schemeClr val="bg1"/>
                </a:solidFill>
              </a:rPr>
              <a:t>delattr(objet, "nom") # = del </a:t>
            </a:r>
            <a:r>
              <a:rPr lang="fr-FR" sz="1100" dirty="0" err="1">
                <a:solidFill>
                  <a:schemeClr val="bg1"/>
                </a:solidFill>
              </a:rPr>
              <a:t>objet.nom</a:t>
            </a:r>
            <a:r>
              <a:rPr lang="fr-FR" sz="1100" dirty="0">
                <a:solidFill>
                  <a:schemeClr val="bg1"/>
                </a:solidFill>
              </a:rPr>
              <a:t> ou </a:t>
            </a:r>
            <a:r>
              <a:rPr lang="fr-FR" sz="1100" dirty="0" err="1">
                <a:solidFill>
                  <a:schemeClr val="bg1"/>
                </a:solidFill>
              </a:rPr>
              <a:t>objet.__delattr</a:t>
            </a:r>
            <a:r>
              <a:rPr lang="fr-FR" sz="1100" dirty="0">
                <a:solidFill>
                  <a:schemeClr val="bg1"/>
                </a:solidFill>
              </a:rPr>
              <a:t>__("nom")</a:t>
            </a:r>
          </a:p>
          <a:p>
            <a:r>
              <a:rPr lang="fr-FR" sz="1100" dirty="0" err="1">
                <a:solidFill>
                  <a:schemeClr val="bg1"/>
                </a:solidFill>
              </a:rPr>
              <a:t>hasattr</a:t>
            </a:r>
            <a:r>
              <a:rPr lang="fr-FR" sz="1100" dirty="0">
                <a:solidFill>
                  <a:schemeClr val="bg1"/>
                </a:solidFill>
              </a:rPr>
              <a:t>(objet,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err="1">
                <a:solidFill>
                  <a:schemeClr val="bg1"/>
                </a:solidFill>
              </a:rPr>
              <a:t>ma_liste</a:t>
            </a:r>
            <a:r>
              <a:rPr lang="fr-FR" sz="1200" dirty="0">
                <a:solidFill>
                  <a:schemeClr val="bg1"/>
                </a:solidFill>
              </a:rPr>
              <a:t> = [1, 2, 3, 4, 5]</a:t>
            </a:r>
          </a:p>
          <a:p>
            <a:r>
              <a:rPr lang="fr-FR" sz="1200" dirty="0">
                <a:solidFill>
                  <a:schemeClr val="bg1"/>
                </a:solidFill>
              </a:rPr>
              <a:t>8 in </a:t>
            </a:r>
            <a:r>
              <a:rPr lang="fr-FR" sz="1200" dirty="0" err="1">
                <a:solidFill>
                  <a:schemeClr val="bg1"/>
                </a:solidFill>
              </a:rPr>
              <a:t>ma_liste</a:t>
            </a:r>
            <a:r>
              <a:rPr lang="fr-FR" sz="1200" dirty="0">
                <a:solidFill>
                  <a:schemeClr val="bg1"/>
                </a:solidFill>
              </a:rPr>
              <a:t> # Revient au même que ...</a:t>
            </a:r>
          </a:p>
          <a:p>
            <a:r>
              <a:rPr lang="fr-FR" sz="1200" dirty="0" err="1">
                <a:solidFill>
                  <a:schemeClr val="bg1"/>
                </a:solidFill>
              </a:rPr>
              <a:t>ma_liste.__contains</a:t>
            </a:r>
            <a:r>
              <a:rPr lang="fr-FR" sz="1200" dirty="0">
                <a:solidFill>
                  <a:schemeClr val="bg1"/>
                </a:solidFill>
              </a:rPr>
              <a:t>__(8)</a:t>
            </a:r>
          </a:p>
        </p:txBody>
      </p:sp>
    </p:spTree>
    <p:extLst>
      <p:ext uri="{BB962C8B-B14F-4D97-AF65-F5344CB8AC3E}">
        <p14:creationId xmlns:p14="http://schemas.microsoft.com/office/powerpoint/2010/main" val="32609232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a:t>
            </a:r>
            <a:r>
              <a:rPr lang="fr-FR" sz="1100" dirty="0" err="1">
                <a:solidFill>
                  <a:schemeClr val="bg1"/>
                </a:solidFill>
              </a:rPr>
              <a:t>self.min</a:t>
            </a:r>
            <a:r>
              <a:rPr lang="fr-FR" sz="1100" dirty="0">
                <a:solidFill>
                  <a:schemeClr val="bg1"/>
                </a:solidFill>
              </a:rPr>
              <a:t> = min # Nombre de minutes</a:t>
            </a:r>
          </a:p>
          <a:p>
            <a:r>
              <a:rPr lang="fr-FR" sz="1100" dirty="0">
                <a:solidFill>
                  <a:schemeClr val="bg1"/>
                </a:solidFill>
              </a:rPr>
              <a:t>        </a:t>
            </a:r>
            <a:r>
              <a:rPr lang="fr-FR" sz="1100" dirty="0" err="1">
                <a:solidFill>
                  <a:schemeClr val="bg1"/>
                </a:solidFill>
              </a:rPr>
              <a:t>self.sec</a:t>
            </a:r>
            <a:r>
              <a:rPr lang="fr-FR" sz="1100" dirty="0">
                <a:solidFill>
                  <a:schemeClr val="bg1"/>
                </a:solidFill>
              </a:rPr>
              <a:t>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a:t>
            </a:r>
            <a:r>
              <a:rPr lang="fr-FR" sz="1100" dirty="0" err="1">
                <a:solidFill>
                  <a:schemeClr val="bg1"/>
                </a:solidFill>
              </a:rPr>
              <a:t>self.min</a:t>
            </a:r>
            <a:r>
              <a:rPr lang="fr-FR" sz="1100" dirty="0">
                <a:solidFill>
                  <a:schemeClr val="bg1"/>
                </a:solidFill>
              </a:rPr>
              <a:t>, </a:t>
            </a:r>
            <a:r>
              <a:rPr lang="fr-FR" sz="1100" dirty="0" err="1">
                <a:solidFill>
                  <a:schemeClr val="bg1"/>
                </a:solidFill>
              </a:rPr>
              <a:t>self.sec</a:t>
            </a:r>
            <a:r>
              <a:rPr lang="fr-FR" sz="1100" dirty="0">
                <a:solidFill>
                  <a:schemeClr val="bg1"/>
                </a:solidFill>
              </a:rPr>
              <a:t>)</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a:t>
            </a:r>
            <a:r>
              <a:rPr lang="fr-FR" sz="1200" dirty="0" err="1"/>
              <a:t>int</a:t>
            </a:r>
            <a:r>
              <a:rPr lang="fr-FR" sz="1200" dirty="0"/>
              <a: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a:t>
            </a:r>
            <a:r>
              <a:rPr lang="fr-FR" sz="1200" dirty="0" err="1">
                <a:highlight>
                  <a:srgbClr val="C0C0C0"/>
                </a:highlight>
              </a:rPr>
              <a:t>iadd</a:t>
            </a:r>
            <a:r>
              <a:rPr lang="fr-FR" sz="1200" dirty="0">
                <a:highlight>
                  <a:srgbClr val="C0C0C0"/>
                </a:highlight>
              </a:rPr>
              <a:t>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radd</a:t>
            </a:r>
            <a:r>
              <a:rPr lang="fr-FR" sz="1100" dirty="0">
                <a:solidFill>
                  <a:schemeClr val="bg1"/>
                </a:solidFill>
              </a:rPr>
              <a:t>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err="1">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a:t>
            </a:r>
            <a:r>
              <a:rPr lang="fr-FR" sz="1100" dirty="0" err="1">
                <a:solidFill>
                  <a:schemeClr val="bg1"/>
                </a:solidFill>
              </a:rPr>
              <a:t>iadd</a:t>
            </a:r>
            <a:r>
              <a:rPr lang="fr-FR" sz="1100" dirty="0">
                <a:solidFill>
                  <a:schemeClr val="bg1"/>
                </a:solidFill>
              </a:rPr>
              <a:t>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a:t>
            </a:r>
            <a:r>
              <a:rPr lang="fr-FR" sz="1200" dirty="0" err="1"/>
              <a:t>sait-il</a:t>
            </a:r>
            <a:r>
              <a:rPr lang="fr-FR" sz="1200" dirty="0"/>
              <a:t> que 3 est inférieur à 18 ? Une méthode spéciale de la classe </a:t>
            </a:r>
            <a:r>
              <a:rPr lang="fr-FR" sz="1200" dirty="0" err="1">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D83E14-EED0-4EF0-BB0E-B5419118DC15}"/>
              </a:ext>
            </a:extLst>
          </p:cNvPr>
          <p:cNvPicPr>
            <a:picLocks noChangeAspect="1"/>
          </p:cNvPicPr>
          <p:nvPr/>
        </p:nvPicPr>
        <p:blipFill>
          <a:blip r:embed="rId2"/>
          <a:stretch>
            <a:fillRect/>
          </a:stretch>
        </p:blipFill>
        <p:spPr>
          <a:xfrm>
            <a:off x="2598907" y="1319197"/>
            <a:ext cx="5737698" cy="4534375"/>
          </a:xfrm>
          <a:prstGeom prst="rect">
            <a:avLst/>
          </a:prstGeom>
        </p:spPr>
      </p:pic>
    </p:spTree>
    <p:extLst>
      <p:ext uri="{BB962C8B-B14F-4D97-AF65-F5344CB8AC3E}">
        <p14:creationId xmlns:p14="http://schemas.microsoft.com/office/powerpoint/2010/main" val="1752991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0" y="2328214"/>
            <a:ext cx="10651787" cy="1615827"/>
          </a:xfrm>
          <a:prstGeom prst="rect">
            <a:avLst/>
          </a:prstGeom>
          <a:solidFill>
            <a:schemeClr val="tx1"/>
          </a:solidFill>
        </p:spPr>
        <p:txBody>
          <a:bodyPr wrap="square" rtlCol="0">
            <a:spAutoFit/>
          </a:bodyPr>
          <a:lstStyle/>
          <a:p>
            <a:r>
              <a:rPr lang="fr-FR" sz="1100" dirty="0">
                <a:solidFill>
                  <a:schemeClr val="bg1"/>
                </a:solidFill>
              </a:rPr>
              <a:t>def __eq__(self, autre_duree):</a:t>
            </a:r>
          </a:p>
          <a:p>
            <a:r>
              <a:rPr lang="fr-FR" sz="1100" dirty="0">
                <a:solidFill>
                  <a:schemeClr val="bg1"/>
                </a:solidFill>
              </a:rPr>
              <a:t>        """Test si self et autre_duree sont égales"""</a:t>
            </a:r>
          </a:p>
          <a:p>
            <a:r>
              <a:rPr lang="fr-FR" sz="1100" dirty="0">
                <a:solidFill>
                  <a:schemeClr val="bg1"/>
                </a:solidFill>
              </a:rPr>
              <a:t>        return self.sec == autre_duree.sec and self.min == autre_duree.min</a:t>
            </a:r>
          </a:p>
          <a:p>
            <a:r>
              <a:rPr lang="fr-FR" sz="1100" dirty="0">
                <a:solidFill>
                  <a:schemeClr val="bg1"/>
                </a:solidFill>
              </a:rPr>
              <a:t>def __gt__(self, autre_duree):</a:t>
            </a:r>
          </a:p>
          <a:p>
            <a:r>
              <a:rPr lang="fr-FR" sz="1100" dirty="0">
                <a:solidFill>
                  <a:schemeClr val="bg1"/>
                </a:solidFill>
              </a:rPr>
              <a:t>        """Test si self &gt; autre_duree"""</a:t>
            </a:r>
          </a:p>
          <a:p>
            <a:r>
              <a:rPr lang="fr-FR" sz="1100" dirty="0">
                <a:solidFill>
                  <a:schemeClr val="bg1"/>
                </a:solidFill>
              </a:rPr>
              <a:t>        # On calcule le nombre de secondes de self et autre_duree</a:t>
            </a:r>
          </a:p>
          <a:p>
            <a:r>
              <a:rPr lang="fr-FR" sz="1100" dirty="0">
                <a:solidFill>
                  <a:schemeClr val="bg1"/>
                </a:solidFill>
              </a:rPr>
              <a:t>        nb_sec1 = self.sec + self.min * 60</a:t>
            </a:r>
          </a:p>
          <a:p>
            <a:r>
              <a:rPr lang="fr-FR" sz="1100" dirty="0">
                <a:solidFill>
                  <a:schemeClr val="bg1"/>
                </a:solidFill>
              </a:rPr>
              <a:t>        nb_sec2 = autre_duree.sec + autre_duree.min * 60</a:t>
            </a:r>
          </a:p>
          <a:p>
            <a:r>
              <a:rPr lang="fr-FR" sz="1100" dirty="0">
                <a:solidFill>
                  <a:schemeClr val="bg1"/>
                </a:solidFill>
              </a:rPr>
              <a:t>        return nb_sec1 &gt; nb_sec2</a:t>
            </a:r>
          </a:p>
        </p:txBody>
      </p:sp>
      <p:sp>
        <p:nvSpPr>
          <p:cNvPr id="8" name="ZoneTexte 7">
            <a:extLst>
              <a:ext uri="{FF2B5EF4-FFF2-40B4-BE49-F238E27FC236}">
                <a16:creationId xmlns:a16="http://schemas.microsoft.com/office/drawing/2014/main" id="{82A562F4-E353-4535-9844-7D3950764CA5}"/>
              </a:ext>
            </a:extLst>
          </p:cNvPr>
          <p:cNvSpPr txBox="1"/>
          <p:nvPr/>
        </p:nvSpPr>
        <p:spPr>
          <a:xfrm>
            <a:off x="122005" y="4079903"/>
            <a:ext cx="11555650" cy="276999"/>
          </a:xfrm>
          <a:prstGeom prst="rect">
            <a:avLst/>
          </a:prstGeom>
          <a:noFill/>
        </p:spPr>
        <p:txBody>
          <a:bodyPr wrap="square" rtlCol="0">
            <a:spAutoFit/>
          </a:bodyPr>
          <a:lstStyle/>
          <a:p>
            <a:r>
              <a:rPr lang="fr-FR" sz="1200" dirty="0"/>
              <a:t>Ces exemples devraient vous suffire, je pense.</a:t>
            </a:r>
          </a:p>
        </p:txBody>
      </p:sp>
    </p:spTree>
    <p:extLst>
      <p:ext uri="{BB962C8B-B14F-4D97-AF65-F5344CB8AC3E}">
        <p14:creationId xmlns:p14="http://schemas.microsoft.com/office/powerpoint/2010/main" val="26131378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err="1">
                <a:highlight>
                  <a:srgbClr val="C0C0C0"/>
                </a:highlight>
              </a:rPr>
              <a:t>attributattribut_temporaire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a:t>
            </a:r>
            <a:r>
              <a:rPr lang="fr-FR" sz="6000" dirty="0" err="1">
                <a:solidFill>
                  <a:schemeClr val="accent5">
                    <a:lumMod val="75000"/>
                  </a:schemeClr>
                </a:solidFill>
              </a:rPr>
              <a:t>slicing</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a:t>
            </a:r>
            <a:r>
              <a:rPr lang="fr-FR" sz="1200" dirty="0" err="1">
                <a:solidFill>
                  <a:schemeClr val="bg1"/>
                </a:solidFill>
              </a:rPr>
              <a:t>prenoms.sort</a:t>
            </a:r>
            <a:r>
              <a:rPr lang="fr-FR" sz="1200" dirty="0">
                <a:solidFill>
                  <a:schemeClr val="bg1"/>
                </a:solidFill>
              </a:rPr>
              <a:t>()</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 Et avec la fonction 'sorted'</a:t>
            </a:r>
          </a:p>
          <a:p>
            <a:r>
              <a:rPr lang="fr-FR" sz="1200" dirty="0">
                <a:solidFill>
                  <a:schemeClr val="bg1"/>
                </a:solidFill>
              </a:rPr>
              <a:t>... </a:t>
            </a:r>
            <a:r>
              <a:rPr lang="fr-FR" sz="1200" dirty="0" err="1">
                <a:solidFill>
                  <a:schemeClr val="bg1"/>
                </a:solidFill>
              </a:rPr>
              <a:t>prenoms</a:t>
            </a:r>
            <a:r>
              <a:rPr lang="fr-FR" sz="1200" dirty="0">
                <a:solidFill>
                  <a:schemeClr val="bg1"/>
                </a:solidFill>
              </a:rPr>
              <a:t> = ["Jacques", "Laure", "André", "Victoire", "Albert", "Sophie"]</a:t>
            </a:r>
          </a:p>
          <a:p>
            <a:r>
              <a:rPr lang="fr-FR" sz="1200" dirty="0">
                <a:solidFill>
                  <a:schemeClr val="bg1"/>
                </a:solidFill>
              </a:rPr>
              <a:t>&gt;&gt;&gt; sorted(</a:t>
            </a:r>
            <a:r>
              <a:rPr lang="fr-FR" sz="1200" dirty="0" err="1">
                <a:solidFill>
                  <a:schemeClr val="bg1"/>
                </a:solidFill>
              </a:rPr>
              <a:t>prenoms</a:t>
            </a:r>
            <a:r>
              <a:rPr lang="fr-FR" sz="1200" dirty="0">
                <a:solidFill>
                  <a:schemeClr val="bg1"/>
                </a:solidFill>
              </a:rPr>
              <a:t>)</a:t>
            </a:r>
          </a:p>
          <a:p>
            <a:r>
              <a:rPr lang="fr-FR" sz="1200" dirty="0">
                <a:solidFill>
                  <a:schemeClr val="bg1"/>
                </a:solidFill>
              </a:rPr>
              <a:t>['Albert', 'André', </a:t>
            </a:r>
            <a:r>
              <a:rPr lang="fr-FR" sz="1200" dirty="0" err="1">
                <a:solidFill>
                  <a:schemeClr val="bg1"/>
                </a:solidFill>
              </a:rPr>
              <a:t>'Jacques</a:t>
            </a:r>
            <a:r>
              <a:rPr lang="fr-FR" sz="1200" dirty="0">
                <a:solidFill>
                  <a:schemeClr val="bg1"/>
                </a:solidFill>
              </a:rPr>
              <a:t>', 'Laure', 'Sophie', 'Victoire']</a:t>
            </a:r>
          </a:p>
          <a:p>
            <a:r>
              <a:rPr lang="fr-FR" sz="1200" dirty="0">
                <a:solidFill>
                  <a:schemeClr val="bg1"/>
                </a:solidFill>
              </a:rPr>
              <a:t>&gt;&gt;&gt; </a:t>
            </a:r>
            <a:r>
              <a:rPr lang="fr-FR" sz="1200" dirty="0" err="1">
                <a:solidFill>
                  <a:schemeClr val="bg1"/>
                </a:solidFill>
              </a:rPr>
              <a:t>prenoms</a:t>
            </a:r>
            <a:endParaRPr lang="fr-FR" sz="1200" dirty="0">
              <a:solidFill>
                <a:schemeClr val="bg1"/>
              </a:solidFill>
            </a:endParaRPr>
          </a:p>
          <a:p>
            <a:r>
              <a:rPr lang="fr-FR" sz="1200" dirty="0">
                <a:solidFill>
                  <a:schemeClr val="bg1"/>
                </a:solidFill>
              </a:rPr>
              <a:t>[</a:t>
            </a:r>
            <a:r>
              <a:rPr lang="fr-FR" sz="1200" dirty="0" err="1">
                <a:solidFill>
                  <a:schemeClr val="bg1"/>
                </a:solidFill>
              </a:rPr>
              <a:t>'Jacques</a:t>
            </a:r>
            <a:r>
              <a:rPr lang="fr-FR" sz="1200" dirty="0">
                <a:solidFill>
                  <a:schemeClr val="bg1"/>
                </a:solidFill>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err="1">
                <a:solidFill>
                  <a:schemeClr val="bg1"/>
                </a:solidFill>
              </a:rPr>
              <a:t>TypeError</a:t>
            </a:r>
            <a:r>
              <a:rPr lang="en-US" sz="1200" dirty="0">
                <a:solidFill>
                  <a:schemeClr val="bg1"/>
                </a:solidFill>
              </a:rPr>
              <a:t>: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a:t>
            </a:r>
            <a:r>
              <a:rPr lang="fr-FR" altLang="fr-FR" sz="1400" dirty="0" err="1"/>
              <a:t>chapitre.En</a:t>
            </a:r>
            <a:r>
              <a:rPr lang="fr-FR" altLang="fr-FR" sz="1400" dirty="0"/>
              <a:t>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p:txBody>
      </p:sp>
    </p:spTree>
    <p:extLst>
      <p:ext uri="{BB962C8B-B14F-4D97-AF65-F5344CB8AC3E}">
        <p14:creationId xmlns:p14="http://schemas.microsoft.com/office/powerpoint/2010/main" val="33343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a:t>
            </a:r>
            <a:r>
              <a:rPr lang="en-US" sz="9600" dirty="0" err="1">
                <a:solidFill>
                  <a:schemeClr val="accent5">
                    <a:lumMod val="75000"/>
                  </a:schemeClr>
                </a:solidFill>
              </a:rPr>
              <a:t>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a:t>
            </a:r>
            <a:r>
              <a:rPr lang="fr-FR" sz="1200" dirty="0" err="1">
                <a:solidFill>
                  <a:schemeClr val="bg1"/>
                </a:solidFill>
              </a:rPr>
              <a:t>unorderable</a:t>
            </a:r>
            <a:r>
              <a:rPr lang="fr-FR" sz="1200" dirty="0">
                <a:solidFill>
                  <a:schemeClr val="bg1"/>
                </a:solidFill>
              </a:rPr>
              <a:t>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a:t>
            </a:r>
            <a:r>
              <a:rPr lang="fr-FR" sz="1400" dirty="0" err="1"/>
              <a:t>lower</a:t>
            </a:r>
            <a:r>
              <a:rPr lang="fr-FR" sz="1400" dirty="0"/>
              <a:t>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etudiant.moyenne</a:t>
            </a:r>
            <a:r>
              <a:rPr lang="fr-FR" sz="1200" dirty="0">
                <a:solidFill>
                  <a:schemeClr val="bg1"/>
                </a:solidFill>
              </a:rPr>
              <a:t>)</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a:t>
            </a:r>
            <a:r>
              <a:rPr lang="fr-FR" altLang="fr-FR" sz="1400" dirty="0" err="1"/>
              <a:t>si</a:t>
            </a:r>
            <a:r>
              <a:rPr lang="fr-FR" altLang="fr-FR" sz="1400" dirty="0"/>
              <a:t>.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a:t>
            </a:r>
            <a:r>
              <a:rPr lang="fr-FR" sz="1200" dirty="0" err="1">
                <a:solidFill>
                  <a:schemeClr val="bg1"/>
                </a:solidFill>
              </a:rPr>
              <a:t>etudiant</a:t>
            </a:r>
            <a:r>
              <a:rPr lang="fr-FR" sz="1200" dirty="0">
                <a:solidFill>
                  <a:schemeClr val="bg1"/>
                </a:solidFill>
              </a:rPr>
              <a:t>: </a:t>
            </a:r>
            <a:r>
              <a:rPr lang="fr-FR" sz="1200" dirty="0" err="1">
                <a:solidFill>
                  <a:schemeClr val="bg1"/>
                </a:solidFill>
              </a:rPr>
              <a:t>etudiant</a:t>
            </a:r>
            <a:r>
              <a:rPr lang="fr-FR" sz="1200" dirty="0">
                <a:solidFill>
                  <a:schemeClr val="bg1"/>
                </a:solidFill>
              </a:rPr>
              <a:t>[2])</a:t>
            </a:r>
          </a:p>
        </p:txBody>
      </p:sp>
    </p:spTree>
    <p:extLst>
      <p:ext uri="{BB962C8B-B14F-4D97-AF65-F5344CB8AC3E}">
        <p14:creationId xmlns:p14="http://schemas.microsoft.com/office/powerpoint/2010/main" val="303223081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itemgetter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itemgetter</a:t>
            </a:r>
            <a:r>
              <a:rPr lang="en-US" sz="1200" dirty="0">
                <a:solidFill>
                  <a:schemeClr val="bg1"/>
                </a:solidFill>
              </a:rPr>
              <a:t>(2))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t>
            </a:r>
            <a:r>
              <a:rPr lang="fr-FR" sz="1200" dirty="0" err="1">
                <a:solidFill>
                  <a:schemeClr val="bg1"/>
                </a:solidFill>
              </a:rPr>
              <a:t>age</a:t>
            </a:r>
            <a:r>
              <a:rPr lang="fr-FR" sz="1200" dirty="0">
                <a:solidFill>
                  <a:schemeClr val="bg1"/>
                </a:solidFill>
              </a:rPr>
              <a:t>)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t>
            </a:r>
            <a:r>
              <a:rPr lang="fr-FR" sz="1200" dirty="0" err="1">
                <a:solidFill>
                  <a:schemeClr val="bg1"/>
                </a:solidFill>
              </a:rPr>
              <a:t>age</a:t>
            </a:r>
            <a:r>
              <a:rPr lang="fr-FR" sz="1200" dirty="0">
                <a:solidFill>
                  <a:schemeClr val="bg1"/>
                </a:solidFill>
              </a:rPr>
              <a:t>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t>
            </a:r>
            <a:r>
              <a:rPr lang="fr-FR" sz="1200" dirty="0" err="1">
                <a:solidFill>
                  <a:schemeClr val="bg1"/>
                </a:solidFill>
              </a:rPr>
              <a:t>age</a:t>
            </a:r>
            <a:r>
              <a:rPr lang="fr-FR" sz="1200" dirty="0">
                <a:solidFill>
                  <a:schemeClr val="bg1"/>
                </a:solidFill>
              </a:rPr>
              <a:t>, moyenne):</a:t>
            </a:r>
          </a:p>
          <a:p>
            <a:r>
              <a:rPr lang="fr-FR" sz="1200" dirty="0">
                <a:solidFill>
                  <a:schemeClr val="bg1"/>
                </a:solidFill>
              </a:rPr>
              <a:t>        self.prenom = prenom</a:t>
            </a:r>
          </a:p>
          <a:p>
            <a:r>
              <a:rPr lang="fr-FR" sz="1200" dirty="0">
                <a:solidFill>
                  <a:schemeClr val="bg1"/>
                </a:solidFill>
              </a:rPr>
              <a:t>        self.age = </a:t>
            </a:r>
            <a:r>
              <a:rPr lang="fr-FR" sz="1200" dirty="0" err="1">
                <a:solidFill>
                  <a:schemeClr val="bg1"/>
                </a:solidFill>
              </a:rPr>
              <a:t>age</a:t>
            </a:r>
            <a:endParaRPr lang="fr-FR" sz="1200" dirty="0">
              <a:solidFill>
                <a:schemeClr val="bg1"/>
              </a:solidFill>
            </a:endParaRPr>
          </a:p>
          <a:p>
            <a:r>
              <a:rPr lang="fr-FR" sz="1200" dirty="0">
                <a:solidFill>
                  <a:schemeClr val="bg1"/>
                </a:solidFill>
              </a:rPr>
              <a:t>        </a:t>
            </a:r>
            <a:r>
              <a:rPr lang="fr-FR" sz="1200" dirty="0" err="1">
                <a:solidFill>
                  <a:schemeClr val="bg1"/>
                </a:solidFill>
              </a:rPr>
              <a:t>self.moyenne</a:t>
            </a:r>
            <a:r>
              <a:rPr lang="fr-FR" sz="1200" dirty="0">
                <a:solidFill>
                  <a:schemeClr val="bg1"/>
                </a:solidFill>
              </a:rPr>
              <a:t>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a:t>
            </a:r>
            <a:r>
              <a:rPr lang="fr-FR" sz="1200" dirty="0" err="1">
                <a:solidFill>
                  <a:schemeClr val="bg1"/>
                </a:solidFill>
              </a:rPr>
              <a:t>self.moyenne</a:t>
            </a:r>
            <a:r>
              <a:rPr lang="fr-FR" sz="1200" dirty="0">
                <a:solidFill>
                  <a:schemeClr val="bg1"/>
                </a:solidFill>
              </a:rPr>
              <a:t>)</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etudiants</a:t>
            </a:r>
            <a:r>
              <a:rPr lang="en-US" sz="1200" dirty="0">
                <a:solidFill>
                  <a:schemeClr val="bg1"/>
                </a:solidFill>
              </a:rPr>
              <a:t>, key=</a:t>
            </a:r>
            <a:r>
              <a:rPr lang="en-US" sz="1200" dirty="0" err="1">
                <a:solidFill>
                  <a:schemeClr val="bg1"/>
                </a:solidFill>
              </a:rPr>
              <a:t>attrgetter</a:t>
            </a:r>
            <a:r>
              <a:rPr lang="en-US" sz="1200" dirty="0">
                <a:solidFill>
                  <a:schemeClr val="bg1"/>
                </a:solidFill>
              </a:rPr>
              <a:t>("</a:t>
            </a:r>
            <a:r>
              <a:rPr lang="en-US" sz="1200" dirty="0" err="1">
                <a:solidFill>
                  <a:schemeClr val="bg1"/>
                </a:solidFill>
              </a:rPr>
              <a:t>moyenne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t>
            </a:r>
            <a:r>
              <a:rPr lang="fr-FR" sz="1200" dirty="0" err="1">
                <a:solidFill>
                  <a:schemeClr val="bg1"/>
                </a:solidFill>
              </a:rPr>
              <a:t>age</a:t>
            </a:r>
            <a:r>
              <a:rPr lang="fr-FR" sz="1200" dirty="0">
                <a:solidFill>
                  <a:schemeClr val="bg1"/>
                </a:solidFill>
              </a:rPr>
              <a:t>",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a:t>
            </a:r>
            <a:r>
              <a:rPr lang="fr-FR" sz="1200" dirty="0" err="1">
                <a:solidFill>
                  <a:schemeClr val="bg1"/>
                </a:solidFill>
              </a:rPr>
              <a:t>LigneInventaire</a:t>
            </a:r>
            <a:r>
              <a:rPr lang="fr-FR" sz="1200" dirty="0">
                <a:solidFill>
                  <a:schemeClr val="bg1"/>
                </a:solidFill>
              </a:rPr>
              <a:t>:</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a:t>
            </a:r>
            <a:r>
              <a:rPr lang="fr-FR" sz="1200" dirty="0" err="1">
                <a:solidFill>
                  <a:schemeClr val="bg1"/>
                </a:solidFill>
              </a:rPr>
              <a:t>quantite</a:t>
            </a:r>
            <a:r>
              <a:rPr lang="fr-FR" sz="1200" dirty="0">
                <a:solidFill>
                  <a:schemeClr val="bg1"/>
                </a:solidFill>
              </a:rPr>
              <a:t>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a:t>
            </a:r>
            <a:r>
              <a:rPr lang="fr-FR" sz="1200" dirty="0" err="1">
                <a:solidFill>
                  <a:schemeClr val="bg1"/>
                </a:solidFill>
              </a:rPr>
              <a:t>quantite</a:t>
            </a:r>
            <a:r>
              <a:rPr lang="fr-FR" sz="1200" dirty="0">
                <a:solidFill>
                  <a:schemeClr val="bg1"/>
                </a:solidFill>
              </a:rPr>
              <a:t>):</a:t>
            </a:r>
          </a:p>
          <a:p>
            <a:r>
              <a:rPr lang="fr-FR" sz="1200" dirty="0">
                <a:solidFill>
                  <a:schemeClr val="bg1"/>
                </a:solidFill>
              </a:rPr>
              <a:t>        </a:t>
            </a:r>
            <a:r>
              <a:rPr lang="fr-FR" sz="1200" dirty="0" err="1">
                <a:solidFill>
                  <a:schemeClr val="bg1"/>
                </a:solidFill>
              </a:rPr>
              <a:t>self.produit</a:t>
            </a:r>
            <a:r>
              <a:rPr lang="fr-FR" sz="1200" dirty="0">
                <a:solidFill>
                  <a:schemeClr val="bg1"/>
                </a:solidFill>
              </a:rPr>
              <a:t> = produit</a:t>
            </a:r>
          </a:p>
          <a:p>
            <a:r>
              <a:rPr lang="fr-FR" sz="1200" dirty="0">
                <a:solidFill>
                  <a:schemeClr val="bg1"/>
                </a:solidFill>
              </a:rPr>
              <a:t>        </a:t>
            </a:r>
            <a:r>
              <a:rPr lang="fr-FR" sz="1200" dirty="0" err="1">
                <a:solidFill>
                  <a:schemeClr val="bg1"/>
                </a:solidFill>
              </a:rPr>
              <a:t>self.prix</a:t>
            </a:r>
            <a:r>
              <a:rPr lang="fr-FR" sz="1200" dirty="0">
                <a:solidFill>
                  <a:schemeClr val="bg1"/>
                </a:solidFill>
              </a:rPr>
              <a:t> = prix</a:t>
            </a:r>
          </a:p>
          <a:p>
            <a:r>
              <a:rPr lang="fr-FR" sz="1200" dirty="0">
                <a:solidFill>
                  <a:schemeClr val="bg1"/>
                </a:solidFill>
              </a:rPr>
              <a:t>        </a:t>
            </a:r>
            <a:r>
              <a:rPr lang="fr-FR" sz="1200" dirty="0" err="1">
                <a:solidFill>
                  <a:schemeClr val="bg1"/>
                </a:solidFill>
              </a:rPr>
              <a:t>self.quantite</a:t>
            </a:r>
            <a:r>
              <a:rPr lang="fr-FR" sz="1200" dirty="0">
                <a:solidFill>
                  <a:schemeClr val="bg1"/>
                </a:solidFill>
              </a:rPr>
              <a:t> = </a:t>
            </a:r>
            <a:r>
              <a:rPr lang="fr-FR" sz="1200" dirty="0" err="1">
                <a:solidFill>
                  <a:schemeClr val="bg1"/>
                </a:solidFill>
              </a:rPr>
              <a:t>quantite</a:t>
            </a:r>
            <a:endParaRPr lang="fr-FR" sz="1200" dirty="0">
              <a:solidFill>
                <a:schemeClr val="bg1"/>
              </a:solidFill>
            </a:endParaRP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a:t>
            </a:r>
            <a:r>
              <a:rPr lang="fr-FR" sz="1200" dirty="0" err="1">
                <a:solidFill>
                  <a:schemeClr val="bg1"/>
                </a:solidFill>
              </a:rPr>
              <a:t>self.produit</a:t>
            </a:r>
            <a:r>
              <a:rPr lang="fr-FR" sz="1200" dirty="0">
                <a:solidFill>
                  <a:schemeClr val="bg1"/>
                </a:solidFill>
              </a:rPr>
              <a:t>, </a:t>
            </a:r>
            <a:r>
              <a:rPr lang="fr-FR" sz="1200" dirty="0" err="1">
                <a:solidFill>
                  <a:schemeClr val="bg1"/>
                </a:solidFill>
              </a:rPr>
              <a:t>self.prix</a:t>
            </a:r>
            <a:r>
              <a:rPr lang="fr-FR" sz="1200" dirty="0">
                <a:solidFill>
                  <a:schemeClr val="bg1"/>
                </a:solidFill>
              </a:rPr>
              <a:t>, </a:t>
            </a:r>
            <a:r>
              <a:rPr lang="fr-FR" sz="1200" dirty="0" err="1">
                <a:solidFill>
                  <a:schemeClr val="bg1"/>
                </a:solidFill>
              </a:rPr>
              <a:t>self.quantite</a:t>
            </a:r>
            <a:r>
              <a:rPr lang="fr-FR" sz="1200" dirty="0">
                <a:solidFill>
                  <a:schemeClr val="bg1"/>
                </a:solidFill>
              </a:rPr>
              <a:t>)</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("pomme rouge", 1.2, 19),</a:t>
            </a:r>
          </a:p>
          <a:p>
            <a:r>
              <a:rPr lang="fr-FR" sz="1200" dirty="0">
                <a:solidFill>
                  <a:schemeClr val="bg1"/>
                </a:solidFill>
              </a:rPr>
              <a:t>    </a:t>
            </a:r>
            <a:r>
              <a:rPr lang="fr-FR" sz="1200" dirty="0" err="1">
                <a:solidFill>
                  <a:schemeClr val="bg1"/>
                </a:solidFill>
              </a:rPr>
              <a:t>LigneInventaire</a:t>
            </a:r>
            <a:r>
              <a:rPr lang="fr-FR" sz="1200" dirty="0">
                <a:solidFill>
                  <a:schemeClr val="bg1"/>
                </a:solidFill>
              </a:rPr>
              <a:t>("orange", 1.4, 24),</a:t>
            </a:r>
          </a:p>
          <a:p>
            <a:r>
              <a:rPr lang="fr-FR" sz="1200" dirty="0">
                <a:solidFill>
                  <a:schemeClr val="bg1"/>
                </a:solidFill>
              </a:rPr>
              <a:t>    </a:t>
            </a:r>
            <a:r>
              <a:rPr lang="fr-FR" sz="1200" dirty="0" err="1">
                <a:solidFill>
                  <a:schemeClr val="bg1"/>
                </a:solidFill>
              </a:rPr>
              <a:t>LigneInventaire</a:t>
            </a:r>
            <a:r>
              <a:rPr lang="fr-FR" sz="1200" dirty="0">
                <a:solidFill>
                  <a:schemeClr val="bg1"/>
                </a:solidFill>
              </a:rPr>
              <a:t>("banane", 0.9, 21),</a:t>
            </a:r>
          </a:p>
          <a:p>
            <a:r>
              <a:rPr lang="fr-FR" sz="1200" dirty="0">
                <a:solidFill>
                  <a:schemeClr val="bg1"/>
                </a:solidFill>
              </a:rPr>
              <a:t>    </a:t>
            </a:r>
            <a:r>
              <a:rPr lang="fr-FR" sz="1200" dirty="0" err="1">
                <a:solidFill>
                  <a:schemeClr val="bg1"/>
                </a:solidFill>
              </a:rPr>
              <a:t>LigneInventaire</a:t>
            </a:r>
            <a:r>
              <a:rPr lang="fr-FR" sz="1200" dirty="0">
                <a:solidFill>
                  <a:schemeClr val="bg1"/>
                </a:solidFill>
              </a:rPr>
              <a:t>("poire",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err="1">
                <a:solidFill>
                  <a:schemeClr val="bg1"/>
                </a:solidFill>
              </a:rPr>
              <a:t>inventaire.sort</a:t>
            </a:r>
            <a:r>
              <a:rPr lang="en-US" sz="1200" dirty="0">
                <a:solidFill>
                  <a:schemeClr val="bg1"/>
                </a:solidFill>
              </a:rPr>
              <a:t>(key=</a:t>
            </a:r>
            <a:r>
              <a:rPr lang="en-US" sz="1200" dirty="0" err="1">
                <a:solidFill>
                  <a:schemeClr val="bg1"/>
                </a:solidFill>
              </a:rPr>
              <a:t>attrgetter</a:t>
            </a:r>
            <a:r>
              <a:rPr lang="en-US" sz="1200" dirty="0">
                <a:solidFill>
                  <a:schemeClr val="bg1"/>
                </a:solidFill>
              </a:rPr>
              <a:t>("</a:t>
            </a:r>
            <a:r>
              <a:rPr lang="en-US" sz="1200" dirty="0" err="1">
                <a:solidFill>
                  <a:schemeClr val="bg1"/>
                </a:solidFill>
              </a:rPr>
              <a:t>quantite</a:t>
            </a:r>
            <a:r>
              <a:rPr lang="en-US" sz="1200" dirty="0">
                <a:solidFill>
                  <a:schemeClr val="bg1"/>
                </a:solidFill>
              </a:rPr>
              <a:t>"), reverse=True)</a:t>
            </a: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a:t>
            </a:r>
            <a:r>
              <a:rPr lang="en-US" sz="6000" dirty="0" err="1">
                <a:solidFill>
                  <a:schemeClr val="accent5">
                    <a:lumMod val="75000"/>
                  </a:schemeClr>
                </a:solidFill>
              </a:rPr>
              <a:t>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err="1">
                <a:ln>
                  <a:noFill/>
                </a:ln>
                <a:solidFill>
                  <a:schemeClr val="tx1"/>
                </a:solidFill>
                <a:effectLst/>
                <a:latin typeface="Arial Unicode MS"/>
              </a:rPr>
              <a:t>nom_de_variable</a:t>
            </a:r>
            <a:r>
              <a:rPr kumimoji="0" lang="fr-FR" altLang="fr-FR" b="0" i="0" u="none" strike="noStrike" cap="none" normalizeH="0" baseline="0" dirty="0">
                <a:ln>
                  <a:noFill/>
                </a:ln>
                <a:solidFill>
                  <a:schemeClr val="tx1"/>
                </a:solidFill>
                <a:effectLst/>
                <a:latin typeface="Arial Unicode MS"/>
              </a:rPr>
              <a:t>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
            </a:r>
            <a:r>
              <a:rPr lang="en-US" sz="1200" dirty="0" err="1">
                <a:solidFill>
                  <a:schemeClr val="bg1"/>
                </a:solidFill>
              </a:rPr>
              <a:t>attrgetter</a:t>
            </a:r>
            <a:endParaRPr lang="en-US" sz="1200" dirty="0">
              <a:solidFill>
                <a:schemeClr val="bg1"/>
              </a:solidFill>
            </a:endParaRPr>
          </a:p>
          <a:p>
            <a:r>
              <a:rPr lang="en-US" sz="1200" dirty="0">
                <a:solidFill>
                  <a:schemeClr val="bg1"/>
                </a:solidFill>
              </a:rPr>
              <a:t>sorted(</a:t>
            </a:r>
            <a:r>
              <a:rPr lang="en-US" sz="1200" dirty="0" err="1">
                <a:solidFill>
                  <a:schemeClr val="bg1"/>
                </a:solidFill>
              </a:rPr>
              <a:t>inventaire</a:t>
            </a:r>
            <a:r>
              <a:rPr lang="en-US" sz="1200" dirty="0">
                <a:solidFill>
                  <a:schemeClr val="bg1"/>
                </a:solidFill>
              </a:rPr>
              <a:t>, key=</a:t>
            </a:r>
            <a:r>
              <a:rPr lang="en-US" sz="1200" dirty="0" err="1">
                <a:solidFill>
                  <a:schemeClr val="bg1"/>
                </a:solidFill>
              </a:rPr>
              <a:t>attrgetter</a:t>
            </a:r>
            <a:r>
              <a:rPr lang="en-US" sz="1200" dirty="0">
                <a:solidFill>
                  <a:schemeClr val="bg1"/>
                </a:solidFill>
              </a:rPr>
              <a:t>("prix", "</a:t>
            </a:r>
            <a:r>
              <a:rPr lang="en-US" sz="1200" dirty="0" err="1">
                <a:solidFill>
                  <a:schemeClr val="bg1"/>
                </a:solidFill>
              </a:rPr>
              <a:t>quantite</a:t>
            </a:r>
            <a:r>
              <a:rPr lang="en-US" sz="1200" dirty="0">
                <a:solidFill>
                  <a:schemeClr val="bg1"/>
                </a:solidFill>
              </a:rPr>
              <a:t>"))</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agent.prenom</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a:t>
            </a:r>
            <a:r>
              <a:rPr lang="fr-FR" sz="1100" dirty="0" err="1">
                <a:solidFill>
                  <a:schemeClr val="bg1"/>
                </a:solidFill>
              </a:rPr>
              <a:t>Personne.__init</a:t>
            </a:r>
            <a:r>
              <a:rPr lang="fr-FR" sz="1100" dirty="0">
                <a:solidFill>
                  <a:schemeClr val="bg1"/>
                </a:solidFill>
              </a:rPr>
              <a: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t>
            </a:r>
            <a:r>
              <a:rPr lang="en-US" sz="1100" dirty="0" err="1">
                <a:solidFill>
                  <a:schemeClr val="bg1"/>
                </a:solidFill>
              </a:rPr>
              <a:t>agent.nom</a:t>
            </a:r>
            <a:endParaRPr lang="en-US" sz="1100" dirty="0">
              <a:solidFill>
                <a:schemeClr val="bg1"/>
              </a:solidFill>
            </a:endParaRP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a:t>
            </a:r>
            <a:r>
              <a:rPr lang="en-US" sz="1100" dirty="0" err="1">
                <a:solidFill>
                  <a:schemeClr val="bg1"/>
                </a:solidFill>
              </a:rPr>
              <a:t>matricule</a:t>
            </a:r>
            <a:r>
              <a:rPr lang="en-US" sz="1100" dirty="0">
                <a:solidFill>
                  <a:schemeClr val="bg1"/>
                </a:solidFill>
              </a:rPr>
              <a:t> 18327-121</a:t>
            </a:r>
          </a:p>
          <a:p>
            <a:r>
              <a:rPr lang="en-US" sz="1100" dirty="0">
                <a:solidFill>
                  <a:schemeClr val="bg1"/>
                </a:solidFill>
              </a:rPr>
              <a:t>&gt;&gt;&gt; </a:t>
            </a:r>
            <a:r>
              <a:rPr lang="en-US" sz="1100" dirty="0" err="1">
                <a:solidFill>
                  <a:schemeClr val="bg1"/>
                </a:solidFill>
              </a:rPr>
              <a:t>agent.prenom</a:t>
            </a:r>
            <a:endParaRPr lang="en-US" sz="1100" dirty="0">
              <a:solidFill>
                <a:schemeClr val="bg1"/>
              </a:solidFill>
            </a:endParaRP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a:t>
            </a:r>
            <a:r>
              <a:rPr lang="fr-FR" sz="1100" dirty="0" err="1">
                <a:solidFill>
                  <a:schemeClr val="bg1"/>
                </a:solidFill>
              </a:rPr>
              <a:t>nom_attribut</a:t>
            </a:r>
            <a:r>
              <a:rPr lang="fr-FR" sz="1100" dirty="0">
                <a:solidFill>
                  <a:schemeClr val="bg1"/>
                </a:solidFill>
              </a:rPr>
              <a:t>, </a:t>
            </a:r>
            <a:r>
              <a:rPr lang="fr-FR" sz="1100" dirty="0" err="1">
                <a:solidFill>
                  <a:schemeClr val="bg1"/>
                </a:solidFill>
              </a:rPr>
              <a:t>valeur_attribut</a:t>
            </a:r>
            <a:r>
              <a:rPr lang="fr-FR" sz="1100" dirty="0">
                <a:solidFill>
                  <a:schemeClr val="bg1"/>
                </a:solidFill>
              </a:rPr>
              <a:t>):</a:t>
            </a:r>
          </a:p>
          <a:p>
            <a:r>
              <a:rPr lang="fr-FR" sz="1100" dirty="0">
                <a:solidFill>
                  <a:schemeClr val="bg1"/>
                </a:solidFill>
              </a:rPr>
              <a:t>        """Méthode appelée quand on fait </a:t>
            </a:r>
            <a:r>
              <a:rPr lang="fr-FR" sz="1100" dirty="0" err="1">
                <a:solidFill>
                  <a:schemeClr val="bg1"/>
                </a:solidFill>
              </a:rPr>
              <a:t>objet.attribut</a:t>
            </a:r>
            <a:r>
              <a:rPr lang="fr-FR" sz="1100" dirty="0">
                <a:solidFill>
                  <a:schemeClr val="bg1"/>
                </a:solidFill>
              </a:rPr>
              <a:t> = valeur"""</a:t>
            </a:r>
          </a:p>
          <a:p>
            <a:r>
              <a:rPr lang="fr-FR" sz="1100" dirty="0">
                <a:solidFill>
                  <a:schemeClr val="bg1"/>
                </a:solidFill>
              </a:rPr>
              <a:t>        print("Attention, on modifie l'attribut {0} de l'objet !".format(</a:t>
            </a:r>
            <a:r>
              <a:rPr lang="fr-FR" sz="1100" dirty="0" err="1">
                <a:solidFill>
                  <a:schemeClr val="bg1"/>
                </a:solidFill>
              </a:rPr>
              <a:t>nom_attribut</a:t>
            </a:r>
            <a:r>
              <a:rPr lang="fr-FR" sz="1100" dirty="0">
                <a:solidFill>
                  <a:schemeClr val="bg1"/>
                </a:solidFill>
              </a:rPr>
              <a:t>))</a:t>
            </a:r>
          </a:p>
          <a:p>
            <a:r>
              <a:rPr lang="fr-FR" sz="1100" dirty="0">
                <a:solidFill>
                  <a:schemeClr val="bg1"/>
                </a:solidFill>
              </a:rPr>
              <a:t>        </a:t>
            </a:r>
            <a:r>
              <a:rPr lang="fr-FR" sz="1100" dirty="0" err="1">
                <a:solidFill>
                  <a:schemeClr val="bg1"/>
                </a:solidFill>
              </a:rPr>
              <a:t>object.__setattr</a:t>
            </a:r>
            <a:r>
              <a:rPr lang="fr-FR" sz="1100" dirty="0">
                <a:solidFill>
                  <a:schemeClr val="bg1"/>
                </a:solidFill>
              </a:rPr>
              <a:t>__(self, nom_attribut, </a:t>
            </a:r>
            <a:r>
              <a:rPr lang="fr-FR" sz="1100" dirty="0" err="1">
                <a:solidFill>
                  <a:schemeClr val="bg1"/>
                </a:solidFill>
              </a:rPr>
              <a:t>valeur_attribut</a:t>
            </a:r>
            <a:r>
              <a:rPr lang="fr-FR" sz="1100" dirty="0">
                <a:solidFill>
                  <a:schemeClr val="bg1"/>
                </a:solidFill>
              </a:rPr>
              <a:t>)</a:t>
            </a:r>
          </a:p>
        </p:txBody>
      </p:sp>
    </p:spTree>
    <p:extLst>
      <p:ext uri="{BB962C8B-B14F-4D97-AF65-F5344CB8AC3E}">
        <p14:creationId xmlns:p14="http://schemas.microsoft.com/office/powerpoint/2010/main" val="168877374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a:t>
            </a:r>
            <a:r>
              <a:rPr lang="en-US" sz="6000" dirty="0" err="1">
                <a:solidFill>
                  <a:schemeClr val="accent5">
                    <a:lumMod val="75000"/>
                  </a:schemeClr>
                </a:solidFill>
              </a:rPr>
              <a:t>elif</a:t>
            </a:r>
            <a:r>
              <a:rPr lang="en-US" sz="6000" dirty="0">
                <a:solidFill>
                  <a:schemeClr val="accent5">
                    <a:lumMod val="75000"/>
                  </a:schemeClr>
                </a:solidFill>
              </a:rPr>
              <a:t>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
            </a:r>
            <a:r>
              <a:rPr lang="en-US" sz="1100" dirty="0" err="1">
                <a:solidFill>
                  <a:schemeClr val="bg1"/>
                </a:solidFill>
              </a:rPr>
              <a:t>AttributeError</a:t>
            </a:r>
            <a:r>
              <a:rPr lang="en-US" sz="1100" dirty="0">
                <a:solidFill>
                  <a:schemeClr val="bg1"/>
                </a:solidFill>
              </a:rPr>
              <a:t> in module </a:t>
            </a:r>
            <a:r>
              <a:rPr lang="en-US" sz="1100" dirty="0" err="1">
                <a:solidFill>
                  <a:schemeClr val="bg1"/>
                </a:solidFill>
              </a:rPr>
              <a:t>builtins</a:t>
            </a:r>
            <a:r>
              <a:rPr lang="en-US" sz="1100" dirty="0">
                <a:solidFill>
                  <a:schemeClr val="bg1"/>
                </a:solidFill>
              </a:rPr>
              <a:t>:</a:t>
            </a:r>
          </a:p>
          <a:p>
            <a:endParaRPr lang="en-US" sz="1100" dirty="0">
              <a:solidFill>
                <a:schemeClr val="bg1"/>
              </a:solidFill>
            </a:endParaRPr>
          </a:p>
          <a:p>
            <a:r>
              <a:rPr lang="en-US" sz="1100" dirty="0">
                <a:solidFill>
                  <a:schemeClr val="bg1"/>
                </a:solidFill>
              </a:rPr>
              <a:t>class </a:t>
            </a:r>
            <a:r>
              <a:rPr lang="en-US" sz="1100" dirty="0" err="1">
                <a:solidFill>
                  <a:schemeClr val="bg1"/>
                </a:solidFill>
              </a:rPr>
              <a:t>AttributeError</a:t>
            </a:r>
            <a:r>
              <a:rPr lang="en-US" sz="1100" dirty="0">
                <a:solidFill>
                  <a:schemeClr val="bg1"/>
                </a:solidFill>
              </a:rPr>
              <a:t>(Exception)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
            </a:r>
            <a:r>
              <a:rPr lang="en-US" sz="1100" dirty="0" err="1">
                <a:solidFill>
                  <a:schemeClr val="bg1"/>
                </a:solidFill>
              </a:rPr>
              <a:t>AttributeError</a:t>
            </a:r>
            <a:endParaRPr lang="en-US" sz="1100" dirty="0">
              <a:solidFill>
                <a:schemeClr val="bg1"/>
              </a:solidFill>
            </a:endParaRPr>
          </a:p>
          <a:p>
            <a:r>
              <a:rPr lang="en-US" sz="1100" dirty="0">
                <a:solidFill>
                  <a:schemeClr val="bg1"/>
                </a:solidFill>
              </a:rPr>
              <a:t> |      Exception</a:t>
            </a:r>
          </a:p>
          <a:p>
            <a:r>
              <a:rPr lang="en-US" sz="1100" dirty="0">
                <a:solidFill>
                  <a:schemeClr val="bg1"/>
                </a:solidFill>
              </a:rPr>
              <a:t> |      </a:t>
            </a:r>
            <a:r>
              <a:rPr lang="en-US" sz="1100" dirty="0" err="1">
                <a:solidFill>
                  <a:schemeClr val="bg1"/>
                </a:solidFill>
              </a:rPr>
              <a:t>BaseException</a:t>
            </a:r>
            <a:endParaRPr lang="en-US" sz="1100" dirty="0">
              <a:solidFill>
                <a:schemeClr val="bg1"/>
              </a:solidFill>
            </a:endParaRP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ErreurAnalyseFichier</a:t>
            </a:r>
            <a:r>
              <a:rPr lang="fr-FR" sz="1100" dirty="0">
                <a:solidFill>
                  <a:schemeClr val="bg1"/>
                </a:solidFill>
              </a:rPr>
              <a:t>(Exception):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a:t>
            </a:r>
            <a:r>
              <a:rPr lang="fr-FR" sz="1100" dirty="0" err="1">
                <a:solidFill>
                  <a:schemeClr val="bg1"/>
                </a:solidFill>
              </a:rPr>
              <a:t>self.fichier</a:t>
            </a:r>
            <a:r>
              <a:rPr lang="fr-FR" sz="1100" dirty="0">
                <a:solidFill>
                  <a:schemeClr val="bg1"/>
                </a:solidFill>
              </a:rPr>
              <a:t> = fichier</a:t>
            </a:r>
          </a:p>
          <a:p>
            <a:r>
              <a:rPr lang="fr-FR" sz="1100" dirty="0">
                <a:solidFill>
                  <a:schemeClr val="bg1"/>
                </a:solidFill>
              </a:rPr>
              <a:t>        </a:t>
            </a:r>
            <a:r>
              <a:rPr lang="fr-FR" sz="1100" dirty="0" err="1">
                <a:solidFill>
                  <a:schemeClr val="bg1"/>
                </a:solidFill>
              </a:rPr>
              <a:t>self.ligne</a:t>
            </a:r>
            <a:r>
              <a:rPr lang="fr-FR" sz="1100" dirty="0">
                <a:solidFill>
                  <a:schemeClr val="bg1"/>
                </a:solidFill>
              </a:rPr>
              <a:t>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a:t>
            </a:r>
            <a:r>
              <a:rPr lang="fr-FR" sz="1100" dirty="0" err="1">
                <a:solidFill>
                  <a:schemeClr val="bg1"/>
                </a:solidFill>
              </a:rPr>
              <a:t>self.fichier</a:t>
            </a:r>
            <a:r>
              <a:rPr lang="fr-FR" sz="1100" dirty="0">
                <a:solidFill>
                  <a:schemeClr val="bg1"/>
                </a:solidFill>
              </a:rPr>
              <a:t>, </a:t>
            </a:r>
            <a:r>
              <a:rPr lang="fr-FR" sz="1100" dirty="0" err="1">
                <a:solidFill>
                  <a:schemeClr val="bg1"/>
                </a:solidFill>
              </a:rPr>
              <a:t>self.ligne</a:t>
            </a:r>
            <a:r>
              <a:rPr lang="fr-FR" sz="1100" dirty="0">
                <a:solidFill>
                  <a:schemeClr val="bg1"/>
                </a:solidFill>
              </a:rPr>
              <a:t>,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a:t>
            </a:r>
            <a:r>
              <a:rPr lang="fr-FR" sz="1100" dirty="0" err="1">
                <a:solidFill>
                  <a:schemeClr val="bg1"/>
                </a:solidFill>
              </a:rPr>
              <a:t>ErreurAnalyseFichier</a:t>
            </a:r>
            <a:r>
              <a:rPr lang="fr-FR" sz="1100" dirty="0">
                <a:solidFill>
                  <a:schemeClr val="bg1"/>
                </a:solidFill>
              </a:rPr>
              <a:t>("</a:t>
            </a:r>
            <a:r>
              <a:rPr lang="fr-FR" sz="1100" dirty="0" err="1">
                <a:solidFill>
                  <a:schemeClr val="bg1"/>
                </a:solidFill>
              </a:rPr>
              <a:t>plop.conf</a:t>
            </a:r>
            <a:r>
              <a:rPr lang="fr-FR" sz="1100" dirty="0">
                <a:solidFill>
                  <a:schemeClr val="bg1"/>
                </a:solidFill>
              </a:rPr>
              <a:t>",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a:t>
            </a:r>
            <a:r>
              <a:rPr lang="fr-FR" sz="1100" dirty="0" err="1">
                <a:solidFill>
                  <a:schemeClr val="bg1"/>
                </a:solidFill>
              </a:rPr>
              <a:t>ErreurAnalyseFichier</a:t>
            </a:r>
            <a:r>
              <a:rPr lang="fr-FR" sz="1100" dirty="0">
                <a:solidFill>
                  <a:schemeClr val="bg1"/>
                </a:solidFill>
              </a:rPr>
              <a:t>: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a:t>
            </a:r>
            <a:r>
              <a:rPr lang="en-US" sz="6000" dirty="0" err="1">
                <a:solidFill>
                  <a:schemeClr val="accent5">
                    <a:lumMod val="75000"/>
                  </a:schemeClr>
                </a:solidFill>
              </a:rPr>
              <a:t>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a:t>
                      </a:r>
                      <a:r>
                        <a:rPr lang="fr-FR" dirty="0" err="1"/>
                        <a:t>litterale</a:t>
                      </a:r>
                      <a:endParaRPr lang="fr-FR" dirty="0"/>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a:t>
                      </a:r>
                      <a:r>
                        <a:rPr lang="fr-FR" dirty="0" err="1"/>
                        <a:t>superieurs</a:t>
                      </a:r>
                      <a:r>
                        <a:rPr lang="fr-FR" dirty="0"/>
                        <a:t>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a:t>
                      </a:r>
                      <a:r>
                        <a:rPr lang="fr-FR" dirty="0" err="1"/>
                        <a:t>egal</a:t>
                      </a:r>
                      <a:r>
                        <a:rPr lang="fr-FR" dirty="0"/>
                        <a:t>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Superieur</a:t>
                      </a:r>
                      <a:r>
                        <a:rPr lang="fr-FR" dirty="0"/>
                        <a:t> ou </a:t>
                      </a:r>
                      <a:r>
                        <a:rPr lang="fr-FR" dirty="0" err="1"/>
                        <a:t>egal</a:t>
                      </a:r>
                      <a:r>
                        <a:rPr lang="fr-FR" dirty="0"/>
                        <a:t>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err="1"/>
                        <a:t>Different</a:t>
                      </a:r>
                      <a:r>
                        <a:rPr lang="fr-FR" dirty="0"/>
                        <a: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a:t>
            </a:r>
            <a:r>
              <a:rPr lang="fr-FR" sz="1100" dirty="0" err="1">
                <a:solidFill>
                  <a:schemeClr val="bg1"/>
                </a:solidFill>
              </a:rPr>
              <a:t>RevStr</a:t>
            </a:r>
            <a:r>
              <a:rPr lang="fr-FR" sz="1100" dirty="0">
                <a:solidFill>
                  <a:schemeClr val="bg1"/>
                </a:solidFill>
              </a:rPr>
              <a:t>(str):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a:t>
            </a:r>
            <a:r>
              <a:rPr lang="fr-FR" sz="1100" dirty="0" err="1">
                <a:solidFill>
                  <a:schemeClr val="bg1"/>
                </a:solidFill>
              </a:rPr>
              <a:t>ItRevStr</a:t>
            </a:r>
            <a:r>
              <a:rPr lang="fr-FR" sz="1100" dirty="0">
                <a:solidFill>
                  <a:schemeClr val="bg1"/>
                </a:solidFill>
              </a:rPr>
              <a:t>(self) # On renvoie l'itérateur créé pour l'occasion</a:t>
            </a:r>
          </a:p>
          <a:p>
            <a:endParaRPr lang="fr-FR" sz="1100" dirty="0">
              <a:solidFill>
                <a:schemeClr val="bg1"/>
              </a:solidFill>
            </a:endParaRPr>
          </a:p>
          <a:p>
            <a:r>
              <a:rPr lang="fr-FR" sz="1100" dirty="0">
                <a:solidFill>
                  <a:schemeClr val="bg1"/>
                </a:solidFill>
              </a:rPr>
              <a:t>class </a:t>
            </a:r>
            <a:r>
              <a:rPr lang="fr-FR" sz="1100" dirty="0" err="1">
                <a:solidFill>
                  <a:schemeClr val="bg1"/>
                </a:solidFill>
              </a:rPr>
              <a:t>ItRevStr</a:t>
            </a:r>
            <a:r>
              <a:rPr lang="fr-FR" sz="1100" dirty="0">
                <a:solidFill>
                  <a:schemeClr val="bg1"/>
                </a:solidFill>
              </a:rPr>
              <a:t>:</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"""On se positionne à la fin de la chaîne"""</a:t>
            </a:r>
          </a:p>
          <a:p>
            <a:r>
              <a:rPr lang="fr-FR" sz="1100" dirty="0">
                <a:solidFill>
                  <a:schemeClr val="bg1"/>
                </a:solidFill>
              </a:rPr>
              <a:t>        </a:t>
            </a:r>
            <a:r>
              <a:rPr lang="fr-FR" sz="1100" dirty="0" err="1">
                <a:solidFill>
                  <a:schemeClr val="bg1"/>
                </a:solidFill>
              </a:rPr>
              <a:t>self.chaine_a_parcourir</a:t>
            </a:r>
            <a:r>
              <a:rPr lang="fr-FR" sz="1100" dirty="0">
                <a:solidFill>
                  <a:schemeClr val="bg1"/>
                </a:solidFill>
              </a:rPr>
              <a:t> = </a:t>
            </a:r>
            <a:r>
              <a:rPr lang="fr-FR" sz="1100" dirty="0" err="1">
                <a:solidFill>
                  <a:schemeClr val="bg1"/>
                </a:solidFill>
              </a:rPr>
              <a:t>chaine_a_parcourir</a:t>
            </a:r>
            <a:endParaRPr lang="fr-FR" sz="1100" dirty="0">
              <a:solidFill>
                <a:schemeClr val="bg1"/>
              </a:solidFill>
            </a:endParaRPr>
          </a:p>
          <a:p>
            <a:r>
              <a:rPr lang="fr-FR" sz="1100" dirty="0">
                <a:solidFill>
                  <a:schemeClr val="bg1"/>
                </a:solidFill>
              </a:rPr>
              <a:t>        </a:t>
            </a:r>
            <a:r>
              <a:rPr lang="fr-FR" sz="1100" dirty="0" err="1">
                <a:solidFill>
                  <a:schemeClr val="bg1"/>
                </a:solidFill>
              </a:rPr>
              <a:t>self.position</a:t>
            </a:r>
            <a:r>
              <a:rPr lang="fr-FR" sz="1100" dirty="0">
                <a:solidFill>
                  <a:schemeClr val="bg1"/>
                </a:solidFill>
              </a:rPr>
              <a:t> = len(</a:t>
            </a:r>
            <a:r>
              <a:rPr lang="fr-FR" sz="1100" dirty="0" err="1">
                <a:solidFill>
                  <a:schemeClr val="bg1"/>
                </a:solidFill>
              </a:rPr>
              <a:t>chaine_a_parcourir</a:t>
            </a:r>
            <a:r>
              <a:rPr lang="fr-FR" sz="1100" dirty="0">
                <a:solidFill>
                  <a:schemeClr val="bg1"/>
                </a:solidFill>
              </a:rPr>
              <a:t>)</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a:t>
            </a:r>
            <a:r>
              <a:rPr lang="fr-FR" sz="1100" dirty="0" err="1">
                <a:solidFill>
                  <a:schemeClr val="bg1"/>
                </a:solidFill>
              </a:rPr>
              <a:t>StopIteration</a:t>
            </a:r>
            <a:r>
              <a:rPr lang="fr-FR" sz="1100" dirty="0">
                <a:solidFill>
                  <a:schemeClr val="bg1"/>
                </a:solidFill>
              </a:rPr>
              <a:t>' si le parcours est fini""« </a:t>
            </a:r>
          </a:p>
          <a:p>
            <a:endParaRPr lang="fr-FR" sz="1100" dirty="0">
              <a:solidFill>
                <a:schemeClr val="bg1"/>
              </a:solidFill>
            </a:endParaRPr>
          </a:p>
          <a:p>
            <a:r>
              <a:rPr lang="fr-FR" sz="1100" dirty="0">
                <a:solidFill>
                  <a:schemeClr val="bg1"/>
                </a:solidFill>
              </a:rPr>
              <a:t>if </a:t>
            </a:r>
            <a:r>
              <a:rPr lang="fr-FR" sz="1100" dirty="0" err="1">
                <a:solidFill>
                  <a:schemeClr val="bg1"/>
                </a:solidFill>
              </a:rPr>
              <a:t>self.position</a:t>
            </a:r>
            <a:r>
              <a:rPr lang="fr-FR" sz="1100" dirty="0">
                <a:solidFill>
                  <a:schemeClr val="bg1"/>
                </a:solidFill>
              </a:rPr>
              <a:t> == 0: # Fin du parcours</a:t>
            </a:r>
          </a:p>
          <a:p>
            <a:r>
              <a:rPr lang="fr-FR" sz="1100" dirty="0">
                <a:solidFill>
                  <a:schemeClr val="bg1"/>
                </a:solidFill>
              </a:rPr>
              <a:t>            raise StopIteration</a:t>
            </a:r>
          </a:p>
          <a:p>
            <a:r>
              <a:rPr lang="fr-FR" sz="1100" dirty="0">
                <a:solidFill>
                  <a:schemeClr val="bg1"/>
                </a:solidFill>
              </a:rPr>
              <a:t>        </a:t>
            </a:r>
            <a:r>
              <a:rPr lang="fr-FR" sz="1100" dirty="0" err="1">
                <a:solidFill>
                  <a:schemeClr val="bg1"/>
                </a:solidFill>
              </a:rPr>
              <a:t>self.position</a:t>
            </a:r>
            <a:r>
              <a:rPr lang="fr-FR" sz="1100" dirty="0">
                <a:solidFill>
                  <a:schemeClr val="bg1"/>
                </a:solidFill>
              </a:rPr>
              <a:t> -= 1 # On décrémente la position</a:t>
            </a:r>
          </a:p>
          <a:p>
            <a:r>
              <a:rPr lang="fr-FR" sz="1100" dirty="0">
                <a:solidFill>
                  <a:schemeClr val="bg1"/>
                </a:solidFill>
              </a:rPr>
              <a:t>        return </a:t>
            </a:r>
            <a:r>
              <a:rPr lang="fr-FR" sz="1100" dirty="0" err="1">
                <a:solidFill>
                  <a:schemeClr val="bg1"/>
                </a:solidFill>
              </a:rPr>
              <a:t>self.chaine_a_parcourir</a:t>
            </a:r>
            <a:r>
              <a:rPr lang="fr-FR" sz="1100" dirty="0">
                <a:solidFill>
                  <a:schemeClr val="bg1"/>
                </a:solidFill>
              </a:rPr>
              <a:t>[</a:t>
            </a:r>
            <a:r>
              <a:rPr lang="fr-FR" sz="1100" dirty="0" err="1">
                <a:solidFill>
                  <a:schemeClr val="bg1"/>
                </a:solidFill>
              </a:rPr>
              <a:t>self.position</a:t>
            </a:r>
            <a:r>
              <a:rPr lang="fr-FR" sz="1100" dirty="0">
                <a:solidFill>
                  <a:schemeClr val="bg1"/>
                </a:solidFill>
              </a:rPr>
              <a:t>]</a:t>
            </a:r>
          </a:p>
        </p:txBody>
      </p:sp>
    </p:spTree>
    <p:extLst>
      <p:ext uri="{BB962C8B-B14F-4D97-AF65-F5344CB8AC3E}">
        <p14:creationId xmlns:p14="http://schemas.microsoft.com/office/powerpoint/2010/main" val="220817420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a:t>
            </a:r>
            <a:r>
              <a:rPr lang="fr-FR" sz="1100" dirty="0" err="1">
                <a:solidFill>
                  <a:schemeClr val="bg1"/>
                </a:solidFill>
              </a:rPr>
              <a:t>RevStr</a:t>
            </a:r>
            <a:r>
              <a:rPr lang="fr-FR" sz="1100" dirty="0">
                <a:solidFill>
                  <a:schemeClr val="bg1"/>
                </a:solidFill>
              </a:rPr>
              <a:t>("Bonjour")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a:t>
            </a:r>
            <a:r>
              <a:rPr lang="fr-FR" sz="1100" dirty="0" err="1">
                <a:solidFill>
                  <a:schemeClr val="bg1"/>
                </a:solidFill>
              </a:rPr>
              <a:t>valeur_recue</a:t>
            </a:r>
            <a:r>
              <a:rPr lang="fr-FR" sz="1100" dirty="0">
                <a:solidFill>
                  <a:schemeClr val="bg1"/>
                </a:solidFill>
              </a:rPr>
              <a:t> = (yield borne_inf)</a:t>
            </a:r>
          </a:p>
          <a:p>
            <a:r>
              <a:rPr lang="fr-FR" sz="1100" dirty="0">
                <a:solidFill>
                  <a:schemeClr val="bg1"/>
                </a:solidFill>
              </a:rPr>
              <a:t>        if </a:t>
            </a:r>
            <a:r>
              <a:rPr lang="fr-FR" sz="1100" dirty="0" err="1">
                <a:solidFill>
                  <a:schemeClr val="bg1"/>
                </a:solidFill>
              </a:rPr>
              <a:t>valeur_recue</a:t>
            </a:r>
            <a:r>
              <a:rPr lang="fr-FR" sz="1100" dirty="0">
                <a:solidFill>
                  <a:schemeClr val="bg1"/>
                </a:solidFill>
              </a:rPr>
              <a:t> is not None: # Notre générateur a reçu quelque chose</a:t>
            </a:r>
          </a:p>
          <a:p>
            <a:r>
              <a:rPr lang="fr-FR" sz="1100" dirty="0">
                <a:solidFill>
                  <a:schemeClr val="bg1"/>
                </a:solidFill>
              </a:rPr>
              <a:t>            borne_inf = </a:t>
            </a:r>
            <a:r>
              <a:rPr lang="fr-FR" sz="1100" dirty="0" err="1">
                <a:solidFill>
                  <a:schemeClr val="bg1"/>
                </a:solidFill>
              </a:rPr>
              <a:t>valeur_recue</a:t>
            </a:r>
            <a:endParaRPr lang="fr-FR" sz="1100" dirty="0">
              <a:solidFill>
                <a:schemeClr val="bg1"/>
              </a:solidFill>
            </a:endParaRP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a:t>
            </a:r>
            <a:r>
              <a:rPr lang="fr-FR" sz="1200" dirty="0" err="1"/>
              <a:t>valeur_recue</a:t>
            </a:r>
            <a:r>
              <a:rPr lang="fr-FR" sz="1200" dirty="0"/>
              <a:t>. La syntaxe est simple : variable = (</a:t>
            </a:r>
            <a:r>
              <a:rPr lang="fr-FR" sz="1200" b="1" dirty="0"/>
              <a:t>yield</a:t>
            </a:r>
            <a:r>
              <a:rPr lang="fr-FR" sz="1200" dirty="0"/>
              <a:t> </a:t>
            </a:r>
            <a:r>
              <a:rPr lang="fr-FR" sz="1200" dirty="0" err="1"/>
              <a:t>valeur_a_renvoyer</a:t>
            </a:r>
            <a:r>
              <a:rPr lang="fr-FR" sz="1200" dirty="0"/>
              <a:t>).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a:t>
            </a:r>
            <a:r>
              <a:rPr lang="fr-FR" sz="1200" dirty="0" err="1"/>
              <a:t>valeur_recue</a:t>
            </a:r>
            <a:r>
              <a:rPr lang="fr-FR" sz="1200" dirty="0"/>
              <a:t>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a:t>
            </a:r>
            <a:r>
              <a:rPr lang="fr-FR" sz="1100" dirty="0" err="1">
                <a:solidFill>
                  <a:schemeClr val="bg1"/>
                </a:solidFill>
              </a:rPr>
              <a:t>generateur.send</a:t>
            </a:r>
            <a:r>
              <a:rPr lang="fr-FR" sz="1100" dirty="0">
                <a:solidFill>
                  <a:schemeClr val="bg1"/>
                </a:solidFill>
              </a:rPr>
              <a:t>(20)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err="1"/>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a:t>
            </a:r>
            <a:r>
              <a:rPr lang="fr-FR" sz="1100" dirty="0" err="1">
                <a:solidFill>
                  <a:schemeClr val="bg1"/>
                </a:solidFill>
              </a:rPr>
              <a:t>donnees</a:t>
            </a:r>
            <a:r>
              <a:rPr lang="fr-FR" sz="1100" dirty="0">
                <a:solidFill>
                  <a:schemeClr val="bg1"/>
                </a:solidFill>
              </a:rPr>
              <a:t>):</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a:t>
            </a:r>
            <a:r>
              <a:rPr lang="fr-FR" sz="1100" dirty="0" err="1">
                <a:solidFill>
                  <a:schemeClr val="bg1"/>
                </a:solidFill>
              </a:rPr>
              <a:t>donnees</a:t>
            </a:r>
            <a:r>
              <a:rPr lang="fr-FR" sz="1100" dirty="0">
                <a:solidFill>
                  <a:schemeClr val="bg1"/>
                </a:solidFill>
              </a:rPr>
              <a:t>'."""</a:t>
            </a:r>
          </a:p>
          <a:p>
            <a:r>
              <a:rPr lang="fr-FR" sz="1100" dirty="0">
                <a:solidFill>
                  <a:schemeClr val="bg1"/>
                </a:solidFill>
              </a:rPr>
              <a:t>        </a:t>
            </a:r>
          </a:p>
          <a:p>
            <a:r>
              <a:rPr lang="fr-FR" sz="1100" dirty="0">
                <a:solidFill>
                  <a:schemeClr val="bg1"/>
                </a:solidFill>
              </a:rPr>
              <a:t>        </a:t>
            </a:r>
            <a:r>
              <a:rPr lang="fr-FR" sz="1100" dirty="0" err="1">
                <a:solidFill>
                  <a:schemeClr val="bg1"/>
                </a:solidFill>
              </a:rPr>
              <a:t>self._cles</a:t>
            </a:r>
            <a:r>
              <a:rPr lang="fr-FR" sz="1100" dirty="0">
                <a:solidFill>
                  <a:schemeClr val="bg1"/>
                </a:solidFill>
              </a:rPr>
              <a:t> = [] # Liste contenant nos clés</a:t>
            </a:r>
          </a:p>
          <a:p>
            <a:r>
              <a:rPr lang="fr-FR" sz="1100" dirty="0">
                <a:solidFill>
                  <a:schemeClr val="bg1"/>
                </a:solidFill>
              </a:rPr>
              <a:t>        </a:t>
            </a:r>
            <a:r>
              <a:rPr lang="fr-FR" sz="1100" dirty="0" err="1">
                <a:solidFill>
                  <a:schemeClr val="bg1"/>
                </a:solidFill>
              </a:rPr>
              <a:t>self._valeurs</a:t>
            </a:r>
            <a:r>
              <a:rPr lang="fr-FR" sz="1100" dirty="0">
                <a:solidFill>
                  <a:schemeClr val="bg1"/>
                </a:solidFill>
              </a:rPr>
              <a:t>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a:t>
            </a:r>
            <a:r>
              <a:rPr lang="fr-FR" sz="1100" dirty="0" err="1">
                <a:solidFill>
                  <a:schemeClr val="bg1"/>
                </a:solidFill>
              </a:rPr>
              <a:t>donnees</a:t>
            </a:r>
            <a:r>
              <a:rPr lang="fr-FR" sz="1100" dirty="0">
                <a:solidFill>
                  <a:schemeClr val="bg1"/>
                </a:solidFill>
              </a:rPr>
              <a:t>'</a:t>
            </a:r>
          </a:p>
          <a:p>
            <a:r>
              <a:rPr lang="fr-FR" sz="1100" dirty="0">
                <a:solidFill>
                  <a:schemeClr val="bg1"/>
                </a:solidFill>
              </a:rPr>
              <a:t>        for cle in </a:t>
            </a:r>
            <a:r>
              <a:rPr lang="fr-FR" sz="1100" dirty="0" err="1">
                <a:solidFill>
                  <a:schemeClr val="bg1"/>
                </a:solidFill>
              </a:rPr>
              <a:t>donnees</a:t>
            </a:r>
            <a:r>
              <a:rPr lang="fr-FR" sz="1100" dirty="0">
                <a:solidFill>
                  <a:schemeClr val="bg1"/>
                </a:solidFill>
              </a:rPr>
              <a:t>:</a:t>
            </a:r>
          </a:p>
          <a:p>
            <a:r>
              <a:rPr lang="fr-FR" sz="1100" dirty="0">
                <a:solidFill>
                  <a:schemeClr val="bg1"/>
                </a:solidFill>
              </a:rPr>
              <a:t>            self[cle] = </a:t>
            </a:r>
            <a:r>
              <a:rPr lang="fr-FR" sz="1100" dirty="0" err="1">
                <a:solidFill>
                  <a:schemeClr val="bg1"/>
                </a:solidFill>
              </a:rPr>
              <a:t>donnees</a:t>
            </a:r>
            <a:r>
              <a:rPr lang="fr-FR" sz="1100" dirty="0">
                <a:solidFill>
                  <a:schemeClr val="bg1"/>
                </a:solidFill>
              </a:rPr>
              <a:t>[cle]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a:t>
            </a:r>
            <a:r>
              <a:rPr lang="fr-FR" sz="1100" dirty="0" err="1">
                <a:solidFill>
                  <a:schemeClr val="bg1"/>
                </a:solidFill>
              </a:rPr>
              <a:t>repr</a:t>
            </a:r>
            <a:r>
              <a:rPr lang="fr-FR" sz="1100" dirty="0">
                <a:solidFill>
                  <a:schemeClr val="bg1"/>
                </a:solidFill>
              </a:rPr>
              <a:t>’ » » »</a:t>
            </a:r>
          </a:p>
          <a:p>
            <a:r>
              <a:rPr lang="fr-FR" sz="1100" dirty="0">
                <a:solidFill>
                  <a:schemeClr val="bg1"/>
                </a:solidFill>
              </a:rPr>
              <a:t>chaine = "{"</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True</a:t>
            </a:r>
          </a:p>
          <a:p>
            <a:endParaRPr lang="fr-FR" sz="1100" dirty="0">
              <a:solidFill>
                <a:schemeClr val="bg1"/>
              </a:solidFill>
            </a:endParaRPr>
          </a:p>
          <a:p>
            <a:r>
              <a:rPr lang="fr-FR" sz="1100" dirty="0">
                <a:solidFill>
                  <a:schemeClr val="bg1"/>
                </a:solidFill>
              </a:rPr>
              <a:t>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if not </a:t>
            </a:r>
            <a:r>
              <a:rPr lang="fr-FR" sz="1100" dirty="0" err="1">
                <a:solidFill>
                  <a:schemeClr val="bg1"/>
                </a:solidFill>
              </a:rPr>
              <a:t>premier_passage</a:t>
            </a:r>
            <a:r>
              <a:rPr lang="fr-FR" sz="1100" dirty="0">
                <a:solidFill>
                  <a:schemeClr val="bg1"/>
                </a:solidFill>
              </a:rPr>
              <a:t>:</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a:t>
            </a:r>
            <a:r>
              <a:rPr lang="fr-FR" sz="1100" dirty="0" err="1">
                <a:solidFill>
                  <a:schemeClr val="bg1"/>
                </a:solidFill>
              </a:rPr>
              <a:t>premier_passage</a:t>
            </a:r>
            <a:r>
              <a:rPr lang="fr-FR" sz="1100" dirty="0">
                <a:solidFill>
                  <a:schemeClr val="bg1"/>
                </a:solidFill>
              </a:rPr>
              <a:t>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a:t>
            </a:r>
            <a:r>
              <a:rPr lang="fr-FR" sz="1100" dirty="0" err="1">
                <a:solidFill>
                  <a:schemeClr val="bg1"/>
                </a:solidFill>
              </a:rPr>
              <a:t>self._cles</a:t>
            </a:r>
            <a:endParaRPr lang="fr-FR" sz="1100" dirty="0">
              <a:solidFill>
                <a:schemeClr val="bg1"/>
              </a:solidFill>
            </a:endParaRP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a:t>
            </a:r>
            <a:r>
              <a:rPr lang="fr-FR" sz="1100" dirty="0" err="1">
                <a:solidFill>
                  <a:schemeClr val="bg1"/>
                </a:solidFill>
              </a:rPr>
              <a:t>self._cles</a:t>
            </a:r>
            <a:r>
              <a:rPr lang="fr-FR" sz="1100" dirty="0">
                <a:solidFill>
                  <a:schemeClr val="bg1"/>
                </a:solidFill>
              </a:rPr>
              <a:t>:</a:t>
            </a:r>
          </a:p>
          <a:p>
            <a:r>
              <a:rPr lang="fr-FR" sz="1100" dirty="0">
                <a:solidFill>
                  <a:schemeClr val="bg1"/>
                </a:solidFill>
              </a:rPr>
              <a:t>            raise KeyError( \</a:t>
            </a:r>
          </a:p>
          <a:p>
            <a:r>
              <a:rPr lang="fr-FR" sz="1100" dirty="0">
                <a:solidFill>
                  <a:schemeClr val="bg1"/>
                </a:solidFill>
              </a:rPr>
              <a:t>                "La clé {0} ne se trouve pas dans le </a:t>
            </a:r>
            <a:r>
              <a:rPr lang="fr-FR" sz="1100" dirty="0" err="1">
                <a:solidFill>
                  <a:schemeClr val="bg1"/>
                </a:solidFill>
              </a:rPr>
              <a:t>dictionnaire".format</a:t>
            </a:r>
            <a:r>
              <a:rPr lang="fr-FR" sz="1100" dirty="0">
                <a:solidFill>
                  <a:schemeClr val="bg1"/>
                </a:solidFill>
              </a:rPr>
              <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return </a:t>
            </a:r>
            <a:r>
              <a:rPr lang="fr-FR" sz="1100" dirty="0" err="1">
                <a:solidFill>
                  <a:schemeClr val="bg1"/>
                </a:solidFill>
              </a:rPr>
              <a:t>self._valeurs</a:t>
            </a:r>
            <a:r>
              <a:rPr lang="fr-FR" sz="1100" dirty="0">
                <a:solidFill>
                  <a:schemeClr val="bg1"/>
                </a:solidFill>
              </a:rPr>
              <a:t>[indice]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a:t>
            </a:r>
            <a:r>
              <a:rPr lang="fr-FR" sz="1100" dirty="0" err="1">
                <a:solidFill>
                  <a:schemeClr val="bg1"/>
                </a:solidFill>
              </a:rPr>
              <a:t>self._cles</a:t>
            </a:r>
            <a:r>
              <a:rPr lang="fr-FR" sz="1100" dirty="0">
                <a:solidFill>
                  <a:schemeClr val="bg1"/>
                </a:solidFill>
              </a:rPr>
              <a:t>:</a:t>
            </a:r>
          </a:p>
          <a:p>
            <a:r>
              <a:rPr lang="fr-FR" sz="1100" dirty="0">
                <a:solidFill>
                  <a:schemeClr val="bg1"/>
                </a:solidFill>
              </a:rPr>
              <a:t>            indice = self._</a:t>
            </a:r>
            <a:r>
              <a:rPr lang="fr-FR" sz="1100" dirty="0" err="1">
                <a:solidFill>
                  <a:schemeClr val="bg1"/>
                </a:solidFill>
              </a:rPr>
              <a:t>cles.index</a:t>
            </a:r>
            <a:r>
              <a:rPr lang="fr-FR" sz="1100" dirty="0">
                <a:solidFill>
                  <a:schemeClr val="bg1"/>
                </a:solidFill>
              </a:rPr>
              <a:t>(cle)</a:t>
            </a:r>
          </a:p>
          <a:p>
            <a:r>
              <a:rPr lang="fr-FR" sz="1100" dirty="0">
                <a:solidFill>
                  <a:schemeClr val="bg1"/>
                </a:solidFill>
              </a:rPr>
              <a:t>            </a:t>
            </a:r>
            <a:r>
              <a:rPr lang="fr-FR" sz="1100" dirty="0" err="1">
                <a:solidFill>
                  <a:schemeClr val="bg1"/>
                </a:solidFill>
              </a:rPr>
              <a:t>self._valeurs</a:t>
            </a:r>
            <a:r>
              <a:rPr lang="fr-FR" sz="1100" dirty="0">
                <a:solidFill>
                  <a:schemeClr val="bg1"/>
                </a:solidFill>
              </a:rPr>
              <a:t>[indice]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t>
            </a:r>
            <a:r>
              <a:rPr lang="fr-FR" sz="1100" dirty="0" err="1">
                <a:solidFill>
                  <a:schemeClr val="bg1"/>
                </a:solidFill>
              </a:rPr>
              <a:t>autre_objet</a:t>
            </a:r>
            <a:endParaRPr lang="fr-FR" sz="1100" dirty="0">
              <a:solidFill>
                <a:schemeClr val="bg1"/>
              </a:solidFill>
            </a:endParaRPr>
          </a:p>
          <a:p>
            <a:r>
              <a:rPr lang="fr-FR" sz="1100" dirty="0">
                <a:solidFill>
                  <a:schemeClr val="bg1"/>
                </a:solidFill>
              </a:rPr>
              <a:t>            for cle, valeur in </a:t>
            </a:r>
            <a:r>
              <a:rPr lang="fr-FR" sz="1100" dirty="0" err="1">
                <a:solidFill>
                  <a:schemeClr val="bg1"/>
                </a:solidFill>
              </a:rPr>
              <a:t>autre_objet.items</a:t>
            </a:r>
            <a:r>
              <a:rPr lang="fr-FR" sz="1100" dirty="0">
                <a:solidFill>
                  <a:schemeClr val="bg1"/>
                </a:solidFill>
              </a:rPr>
              <a:t>():</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a:t>
            </a:r>
            <a:r>
              <a:rPr lang="fr-FR" sz="1100" dirty="0" err="1">
                <a:solidFill>
                  <a:schemeClr val="bg1"/>
                </a:solidFill>
              </a:rPr>
              <a:t>self._cles</a:t>
            </a:r>
            <a:r>
              <a:rPr lang="fr-FR" sz="1100" dirty="0">
                <a:solidFill>
                  <a:schemeClr val="bg1"/>
                </a:solidFill>
              </a:rPr>
              <a:t>):</a:t>
            </a:r>
          </a:p>
          <a:p>
            <a:r>
              <a:rPr lang="fr-FR" sz="1100" dirty="0">
                <a:solidFill>
                  <a:schemeClr val="bg1"/>
                </a:solidFill>
              </a:rPr>
              <a:t>            valeur = </a:t>
            </a:r>
            <a:r>
              <a:rPr lang="fr-FR" sz="1100" dirty="0" err="1">
                <a:solidFill>
                  <a:schemeClr val="bg1"/>
                </a:solidFill>
              </a:rPr>
              <a:t>self._valeurs</a:t>
            </a:r>
            <a:r>
              <a:rPr lang="fr-FR" sz="1100" dirty="0">
                <a:solidFill>
                  <a:schemeClr val="bg1"/>
                </a:solidFill>
              </a:rPr>
              <a:t>[i]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a:t>
            </a:r>
            <a:r>
              <a:rPr lang="fr-FR" sz="1100" dirty="0" err="1">
                <a:solidFill>
                  <a:schemeClr val="bg1"/>
                </a:solidFill>
              </a:rPr>
              <a:t>cles</a:t>
            </a:r>
            <a:r>
              <a:rPr lang="fr-FR" sz="1100" dirty="0">
                <a:solidFill>
                  <a:schemeClr val="bg1"/>
                </a:solidFill>
              </a:rPr>
              <a:t>)</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a:t>
            </a:r>
            <a:r>
              <a:rPr lang="fr-FR" sz="1100" dirty="0" err="1">
                <a:solidFill>
                  <a:schemeClr val="bg1"/>
                </a:solidFill>
              </a:rPr>
              <a:t>self._valeurs</a:t>
            </a:r>
            <a:r>
              <a:rPr lang="fr-FR" sz="1100" dirty="0">
                <a:solidFill>
                  <a:schemeClr val="bg1"/>
                </a:solidFill>
              </a:rPr>
              <a:t>)</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a:t>
            </a:r>
            <a:r>
              <a:rPr lang="fr-FR" sz="1100" dirty="0" err="1">
                <a:solidFill>
                  <a:schemeClr val="bg1"/>
                </a:solidFill>
              </a:rPr>
              <a:t>self.items</a:t>
            </a:r>
            <a:r>
              <a:rPr lang="fr-FR" sz="1100" dirty="0">
                <a:solidFill>
                  <a:schemeClr val="bg1"/>
                </a:solidFill>
              </a:rPr>
              <a:t>():</a:t>
            </a:r>
          </a:p>
          <a:p>
            <a:r>
              <a:rPr lang="fr-FR" sz="1100" dirty="0">
                <a:solidFill>
                  <a:schemeClr val="bg1"/>
                </a:solidFill>
              </a:rPr>
              <a:t>            # On ajoute les clés et valeurs au début de la liste</a:t>
            </a:r>
          </a:p>
          <a:p>
            <a:r>
              <a:rPr lang="fr-FR" sz="1100" dirty="0">
                <a:solidFill>
                  <a:schemeClr val="bg1"/>
                </a:solidFill>
              </a:rPr>
              <a:t>            </a:t>
            </a:r>
            <a:r>
              <a:rPr lang="fr-FR" sz="1100" dirty="0" err="1">
                <a:solidFill>
                  <a:schemeClr val="bg1"/>
                </a:solidFill>
              </a:rPr>
              <a:t>cles.insert</a:t>
            </a:r>
            <a:r>
              <a:rPr lang="fr-FR" sz="1100" dirty="0">
                <a:solidFill>
                  <a:schemeClr val="bg1"/>
                </a:solidFill>
              </a:rPr>
              <a:t>(0, cle)</a:t>
            </a:r>
          </a:p>
          <a:p>
            <a:r>
              <a:rPr lang="fr-FR" sz="1100" dirty="0">
                <a:solidFill>
                  <a:schemeClr val="bg1"/>
                </a:solidFill>
              </a:rPr>
              <a:t>            </a:t>
            </a:r>
            <a:r>
              <a:rPr lang="fr-FR" sz="1100" dirty="0" err="1">
                <a:solidFill>
                  <a:schemeClr val="bg1"/>
                </a:solidFill>
              </a:rPr>
              <a:t>valeurs.insert</a:t>
            </a:r>
            <a:r>
              <a:rPr lang="fr-FR" sz="1100" dirty="0">
                <a:solidFill>
                  <a:schemeClr val="bg1"/>
                </a:solidFill>
              </a:rPr>
              <a: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a:t>
            </a:r>
            <a:r>
              <a:rPr lang="fr-FR" sz="1100" dirty="0" err="1">
                <a:solidFill>
                  <a:schemeClr val="bg1"/>
                </a:solidFill>
              </a:rPr>
              <a:t>cles_triees</a:t>
            </a:r>
            <a:r>
              <a:rPr lang="fr-FR" sz="1100" dirty="0">
                <a:solidFill>
                  <a:schemeClr val="bg1"/>
                </a:solidFill>
              </a:rPr>
              <a:t> = </a:t>
            </a:r>
            <a:r>
              <a:rPr lang="fr-FR" sz="1100" dirty="0" err="1">
                <a:solidFill>
                  <a:schemeClr val="bg1"/>
                </a:solidFill>
              </a:rPr>
              <a:t>sorted</a:t>
            </a:r>
            <a:r>
              <a:rPr lang="fr-FR" sz="1100" dirty="0">
                <a:solidFill>
                  <a:schemeClr val="bg1"/>
                </a:solidFill>
              </a:rPr>
              <a:t>(self._cles)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a:t>
            </a:r>
            <a:r>
              <a:rPr lang="fr-FR" sz="1100" dirty="0" err="1">
                <a:solidFill>
                  <a:schemeClr val="bg1"/>
                </a:solidFill>
              </a:rPr>
              <a:t>cles_triees</a:t>
            </a:r>
            <a:r>
              <a:rPr lang="fr-FR" sz="1100" dirty="0">
                <a:solidFill>
                  <a:schemeClr val="bg1"/>
                </a:solidFill>
              </a:rPr>
              <a:t>:</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a:t>
            </a:r>
            <a:r>
              <a:rPr lang="fr-FR" sz="1100" dirty="0" err="1">
                <a:solidFill>
                  <a:schemeClr val="bg1"/>
                </a:solidFill>
              </a:rPr>
              <a:t>cles_triees</a:t>
            </a:r>
            <a:endParaRPr lang="fr-FR" sz="1100" dirty="0">
              <a:solidFill>
                <a:schemeClr val="bg1"/>
              </a:solidFill>
            </a:endParaRP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err="1">
                <a:solidFill>
                  <a:schemeClr val="accent5">
                    <a:lumMod val="75000"/>
                  </a:schemeClr>
                </a:solidFill>
              </a:rPr>
              <a:t>Apprehendez</a:t>
            </a:r>
            <a:r>
              <a:rPr lang="fr-FR" altLang="fr-FR" sz="9600" b="1" dirty="0">
                <a:solidFill>
                  <a:schemeClr val="accent5">
                    <a:lumMod val="75000"/>
                  </a:schemeClr>
                </a:solidFill>
              </a:rPr>
              <a:t> les </a:t>
            </a:r>
            <a:r>
              <a:rPr lang="fr-FR" altLang="fr-FR" sz="9600" b="1" dirty="0" err="1">
                <a:solidFill>
                  <a:schemeClr val="accent5">
                    <a:lumMod val="75000"/>
                  </a:schemeClr>
                </a:solidFill>
              </a:rPr>
              <a:t>decorateurs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Apprehendez</a:t>
            </a:r>
            <a:r>
              <a:rPr lang="fr-FR" altLang="fr-FR" sz="6000" b="1" dirty="0">
                <a:solidFill>
                  <a:schemeClr val="accent5">
                    <a:lumMod val="75000"/>
                  </a:schemeClr>
                </a:solidFill>
              </a:rPr>
              <a:t> les </a:t>
            </a:r>
            <a:r>
              <a:rPr lang="fr-FR" altLang="fr-FR" sz="6000" b="1" dirty="0" err="1">
                <a:solidFill>
                  <a:schemeClr val="accent5">
                    <a:lumMod val="75000"/>
                  </a:schemeClr>
                </a:solidFill>
              </a:rPr>
              <a:t>decorateurs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nom_du_decorateur</a:t>
            </a:r>
            <a:endParaRPr lang="fr-FR" sz="1100" dirty="0">
              <a:solidFill>
                <a:schemeClr val="bg1"/>
              </a:solidFill>
            </a:endParaRPr>
          </a:p>
          <a:p>
            <a:r>
              <a:rPr lang="fr-FR" sz="1100" dirty="0">
                <a:solidFill>
                  <a:schemeClr val="bg1"/>
                </a:solidFill>
              </a:rPr>
              <a:t>def </a:t>
            </a:r>
            <a:r>
              <a:rPr lang="fr-FR" sz="1100" dirty="0" err="1">
                <a:solidFill>
                  <a:schemeClr val="bg1"/>
                </a:solidFill>
              </a:rPr>
              <a:t>ma_fonction</a:t>
            </a:r>
            <a:r>
              <a:rPr lang="fr-FR" sz="1100" dirty="0">
                <a:solidFill>
                  <a:schemeClr val="bg1"/>
                </a:solidFill>
              </a:rPr>
              <a:t>(...)</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a:t>
            </a:r>
            <a:r>
              <a:rPr lang="fr-FR" sz="1200" dirty="0" err="1"/>
              <a:t>fonctionsalut</a:t>
            </a:r>
            <a:r>
              <a:rPr lang="fr-FR" sz="1200" dirty="0"/>
              <a:t>. Comme vous le voyez, on indique avant la définition la </a:t>
            </a:r>
            <a:r>
              <a:rPr lang="fr-FR" sz="1200" dirty="0" err="1"/>
              <a:t>ligne@mon_decorateur</a:t>
            </a:r>
            <a:r>
              <a:rPr lang="fr-FR" sz="1200" dirty="0"/>
              <a:t>,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a:t>
            </a:r>
            <a:r>
              <a:rPr lang="fr-FR" sz="1200" dirty="0" err="1"/>
              <a:t>fonctionsalutque</a:t>
            </a:r>
            <a:r>
              <a:rPr lang="fr-FR" sz="1200" dirty="0"/>
              <a:t>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a:t>
            </a:r>
            <a:r>
              <a:rPr lang="fr-FR" sz="1100" dirty="0" err="1">
                <a:solidFill>
                  <a:schemeClr val="bg1"/>
                </a:solidFill>
              </a:rPr>
              <a:t>mon_decorateur</a:t>
            </a:r>
            <a:r>
              <a:rPr lang="fr-FR" sz="1100" dirty="0">
                <a:solidFill>
                  <a:schemeClr val="bg1"/>
                </a:solidFill>
              </a:rPr>
              <a:t>(fonction):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a:t>
            </a:r>
            <a:r>
              <a:rPr lang="fr-FR" sz="1100" dirty="0" err="1">
                <a:solidFill>
                  <a:schemeClr val="bg1"/>
                </a:solidFill>
              </a:rPr>
              <a:t>fonction_modifiee</a:t>
            </a:r>
            <a:r>
              <a:rPr lang="fr-FR" sz="1100" dirty="0">
                <a:solidFill>
                  <a:schemeClr val="bg1"/>
                </a:solidFill>
              </a:rPr>
              <a:t>():</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a:t>
            </a:r>
            <a:r>
              <a:rPr lang="fr-FR" sz="1100" dirty="0" err="1">
                <a:solidFill>
                  <a:schemeClr val="bg1"/>
                </a:solidFill>
              </a:rPr>
              <a:t>fonction_modifiee</a:t>
            </a:r>
            <a:endParaRPr lang="fr-FR" sz="1100" dirty="0">
              <a:solidFill>
                <a:schemeClr val="bg1"/>
              </a:solidFill>
            </a:endParaRPr>
          </a:p>
          <a:p>
            <a:endParaRPr lang="fr-FR" sz="1100" dirty="0">
              <a:solidFill>
                <a:schemeClr val="bg1"/>
              </a:solidFill>
            </a:endParaRPr>
          </a:p>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a:t>
            </a:r>
            <a:r>
              <a:rPr lang="fr-FR" sz="1100" dirty="0" err="1">
                <a:solidFill>
                  <a:schemeClr val="bg1"/>
                </a:solidFill>
              </a:rPr>
              <a:t>fonction_modifiee</a:t>
            </a:r>
            <a:r>
              <a:rPr lang="fr-FR" sz="1100" dirty="0">
                <a:solidFill>
                  <a:schemeClr val="bg1"/>
                </a:solidFill>
              </a:rPr>
              <a:t>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a:t>
            </a:r>
            <a:r>
              <a:rPr lang="fr-FR" altLang="fr-FR" sz="6000" b="1" dirty="0" err="1">
                <a:solidFill>
                  <a:schemeClr val="accent5">
                    <a:lumMod val="75000"/>
                  </a:schemeClr>
                </a:solidFill>
              </a:rPr>
              <a:t>Theorie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mon_decorateur</a:t>
            </a:r>
            <a:endParaRPr lang="fr-FR" sz="1100" dirty="0">
              <a:solidFill>
                <a:schemeClr val="bg1"/>
              </a:solidFill>
            </a:endParaRP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a:t>
            </a:r>
            <a:r>
              <a:rPr lang="fr-FR" sz="1100" dirty="0" err="1">
                <a:solidFill>
                  <a:schemeClr val="bg1"/>
                </a:solidFill>
              </a:rPr>
              <a:t>mon_decorateur</a:t>
            </a:r>
            <a:r>
              <a:rPr lang="fr-FR" sz="1100" dirty="0">
                <a:solidFill>
                  <a:schemeClr val="bg1"/>
                </a:solidFill>
              </a:rPr>
              <a:t>(salut)</a:t>
            </a:r>
          </a:p>
        </p:txBody>
      </p:sp>
    </p:spTree>
    <p:extLst>
      <p:ext uri="{BB962C8B-B14F-4D97-AF65-F5344CB8AC3E}">
        <p14:creationId xmlns:p14="http://schemas.microsoft.com/office/powerpoint/2010/main" val="28707852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a:t>
            </a:r>
            <a:r>
              <a:rPr lang="fr-FR" sz="1100" dirty="0" err="1">
                <a:solidFill>
                  <a:schemeClr val="bg1"/>
                </a:solidFill>
              </a:rPr>
              <a:t>obsolete</a:t>
            </a:r>
            <a:r>
              <a:rPr lang="fr-FR" sz="1100" dirty="0">
                <a:solidFill>
                  <a:schemeClr val="bg1"/>
                </a:solidFill>
              </a:rPr>
              <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"""Décorateur levant une exception pour noter que la </a:t>
            </a:r>
            <a:r>
              <a:rPr lang="fr-FR" sz="1100" dirty="0" err="1">
                <a:solidFill>
                  <a:schemeClr val="bg1"/>
                </a:solidFill>
              </a:rPr>
              <a:t>fonction_origine</a:t>
            </a:r>
            <a:endParaRPr lang="fr-FR" sz="1100" dirty="0">
              <a:solidFill>
                <a:schemeClr val="bg1"/>
              </a:solidFill>
            </a:endParaRP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a:t>
            </a:r>
            <a:r>
              <a:rPr lang="fr-FR" sz="1100" dirty="0" err="1">
                <a:solidFill>
                  <a:schemeClr val="bg1"/>
                </a:solidFill>
              </a:rPr>
              <a:t>RuntimeError</a:t>
            </a:r>
            <a:r>
              <a:rPr lang="fr-FR" sz="1100" dirty="0">
                <a:solidFill>
                  <a:schemeClr val="bg1"/>
                </a:solidFill>
              </a:rPr>
              <a:t>("la fonction {0} est obsolète !".format(</a:t>
            </a:r>
            <a:r>
              <a:rPr lang="fr-FR" sz="1100" dirty="0" err="1">
                <a:solidFill>
                  <a:schemeClr val="bg1"/>
                </a:solidFill>
              </a:rPr>
              <a:t>fonction_origine</a:t>
            </a:r>
            <a:r>
              <a:rPr lang="fr-FR" sz="1100" dirty="0">
                <a:solidFill>
                  <a:schemeClr val="bg1"/>
                </a:solidFill>
              </a:rPr>
              <a:t>))</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a:t>
            </a:r>
            <a:r>
              <a:rPr lang="fr-FR" sz="1100" dirty="0" err="1">
                <a:solidFill>
                  <a:schemeClr val="bg1"/>
                </a:solidFill>
              </a:rPr>
              <a:t>controler_temps</a:t>
            </a:r>
            <a:r>
              <a:rPr lang="fr-FR" sz="1100" dirty="0">
                <a:solidFill>
                  <a:schemeClr val="bg1"/>
                </a:solidFill>
              </a:rPr>
              <a:t>(2.5)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a:t>
            </a:r>
            <a:r>
              <a:rPr lang="fr-FR" sz="1200" dirty="0" err="1"/>
              <a:t>notre@decorateur</a:t>
            </a:r>
            <a:r>
              <a:rPr lang="fr-FR" sz="1200" dirty="0"/>
              <a:t>.</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err="1">
                <a:solidFill>
                  <a:schemeClr val="accent5">
                    <a:lumMod val="75000"/>
                  </a:schemeClr>
                </a:solidFill>
              </a:rPr>
              <a:t>Annee</a:t>
            </a:r>
            <a:r>
              <a:rPr lang="en-US" sz="6000" dirty="0">
                <a:solidFill>
                  <a:schemeClr val="accent5">
                    <a:lumMod val="75000"/>
                  </a:schemeClr>
                </a:solidFill>
              </a:rPr>
              <a:t>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a:t>
            </a:r>
            <a:r>
              <a:rPr lang="fr-FR" sz="1100" dirty="0" err="1">
                <a:solidFill>
                  <a:schemeClr val="bg1"/>
                </a:solidFill>
              </a:rPr>
              <a:t>controler_temps</a:t>
            </a:r>
            <a:r>
              <a:rPr lang="fr-FR" sz="1100" dirty="0">
                <a:solidFill>
                  <a:schemeClr val="bg1"/>
                </a:solidFill>
              </a:rPr>
              <a:t>(</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a:t>
            </a:r>
            <a:r>
              <a:rPr lang="fr-FR" sz="1100" dirty="0" err="1">
                <a:solidFill>
                  <a:schemeClr val="bg1"/>
                </a:solidFill>
              </a:rPr>
              <a:t>nb_secs</a:t>
            </a:r>
            <a:r>
              <a:rPr lang="fr-FR" sz="1100" dirty="0">
                <a:solidFill>
                  <a:schemeClr val="bg1"/>
                </a:solidFill>
              </a:rPr>
              <a:t>,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a:t>
            </a:r>
            <a:r>
              <a:rPr lang="fr-FR" sz="1100" dirty="0" err="1">
                <a:solidFill>
                  <a:schemeClr val="bg1"/>
                </a:solidFill>
              </a:rPr>
              <a:t>fonction_a_executer</a:t>
            </a:r>
            <a:r>
              <a:rPr lang="fr-FR" sz="1100" dirty="0">
                <a:solidFill>
                  <a:schemeClr val="bg1"/>
                </a:solidFill>
              </a:rPr>
              <a:t>)""</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a:t>
            </a:r>
            <a:r>
              <a:rPr lang="fr-FR" sz="1100" dirty="0" err="1">
                <a:solidFill>
                  <a:schemeClr val="bg1"/>
                </a:solidFill>
              </a:rPr>
              <a:t>tps_avant</a:t>
            </a:r>
            <a:r>
              <a:rPr lang="fr-FR" sz="1100" dirty="0">
                <a:solidFill>
                  <a:schemeClr val="bg1"/>
                </a:solidFill>
              </a:rPr>
              <a:t> = </a:t>
            </a:r>
            <a:r>
              <a:rPr lang="fr-FR" sz="1100" dirty="0" err="1">
                <a:solidFill>
                  <a:schemeClr val="bg1"/>
                </a:solidFill>
              </a:rPr>
              <a:t>time.time</a:t>
            </a:r>
            <a:r>
              <a:rPr lang="fr-FR" sz="1100" dirty="0">
                <a:solidFill>
                  <a:schemeClr val="bg1"/>
                </a:solidFill>
              </a:rPr>
              <a:t>() # Avant d'exécuter la fonction</a:t>
            </a:r>
          </a:p>
          <a:p>
            <a:pPr algn="just"/>
            <a:r>
              <a:rPr lang="fr-FR" sz="1100" dirty="0">
                <a:solidFill>
                  <a:schemeClr val="bg1"/>
                </a:solidFill>
              </a:rPr>
              <a:t>            </a:t>
            </a:r>
            <a:r>
              <a:rPr lang="fr-FR" sz="1100" dirty="0" err="1">
                <a:solidFill>
                  <a:schemeClr val="bg1"/>
                </a:solidFill>
              </a:rPr>
              <a:t>valeur_renvoyee</a:t>
            </a:r>
            <a:r>
              <a:rPr lang="fr-FR" sz="1100" dirty="0">
                <a:solidFill>
                  <a:schemeClr val="bg1"/>
                </a:solidFill>
              </a:rPr>
              <a:t> = </a:t>
            </a:r>
            <a:r>
              <a:rPr lang="fr-FR" sz="1100" dirty="0" err="1">
                <a:solidFill>
                  <a:schemeClr val="bg1"/>
                </a:solidFill>
              </a:rPr>
              <a:t>fonction_a_executer</a:t>
            </a:r>
            <a:r>
              <a:rPr lang="fr-FR" sz="1100" dirty="0">
                <a:solidFill>
                  <a:schemeClr val="bg1"/>
                </a:solidFill>
              </a:rPr>
              <a:t>() # On exécute la fonction</a:t>
            </a:r>
          </a:p>
          <a:p>
            <a:pPr algn="just"/>
            <a:r>
              <a:rPr lang="fr-FR" sz="1100" dirty="0">
                <a:solidFill>
                  <a:schemeClr val="bg1"/>
                </a:solidFill>
              </a:rPr>
              <a:t>            </a:t>
            </a:r>
            <a:r>
              <a:rPr lang="fr-FR" sz="1100" dirty="0" err="1">
                <a:solidFill>
                  <a:schemeClr val="bg1"/>
                </a:solidFill>
              </a:rPr>
              <a:t>tps_apres</a:t>
            </a:r>
            <a:r>
              <a:rPr lang="fr-FR" sz="1100" dirty="0">
                <a:solidFill>
                  <a:schemeClr val="bg1"/>
                </a:solidFill>
              </a:rPr>
              <a:t> = </a:t>
            </a:r>
            <a:r>
              <a:rPr lang="fr-FR" sz="1100" dirty="0" err="1">
                <a:solidFill>
                  <a:schemeClr val="bg1"/>
                </a:solidFill>
              </a:rPr>
              <a:t>time.time</a:t>
            </a:r>
            <a:r>
              <a:rPr lang="fr-FR" sz="1100" dirty="0">
                <a:solidFill>
                  <a:schemeClr val="bg1"/>
                </a:solidFill>
              </a:rPr>
              <a:t>()</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a:t>
            </a:r>
            <a:r>
              <a:rPr lang="fr-FR" sz="1100" dirty="0" err="1">
                <a:solidFill>
                  <a:schemeClr val="bg1"/>
                </a:solidFill>
              </a:rPr>
              <a:t>tps_apres</a:t>
            </a:r>
            <a:r>
              <a:rPr lang="fr-FR" sz="1100" dirty="0">
                <a:solidFill>
                  <a:schemeClr val="bg1"/>
                </a:solidFill>
              </a:rPr>
              <a:t> - </a:t>
            </a:r>
            <a:r>
              <a:rPr lang="fr-FR" sz="1100" dirty="0" err="1">
                <a:solidFill>
                  <a:schemeClr val="bg1"/>
                </a:solidFill>
              </a:rPr>
              <a:t>tps_avant</a:t>
            </a:r>
            <a:endParaRPr lang="fr-FR" sz="1100" dirty="0">
              <a:solidFill>
                <a:schemeClr val="bg1"/>
              </a:solidFill>
            </a:endParaRP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a:t>
            </a:r>
            <a:r>
              <a:rPr lang="fr-FR" sz="1100" dirty="0" err="1">
                <a:solidFill>
                  <a:schemeClr val="bg1"/>
                </a:solidFill>
              </a:rPr>
              <a:t>nb_secs</a:t>
            </a:r>
            <a:r>
              <a:rPr lang="fr-FR" sz="1100" dirty="0">
                <a:solidFill>
                  <a:schemeClr val="bg1"/>
                </a:solidFill>
              </a:rPr>
              <a:t>:</a:t>
            </a:r>
          </a:p>
          <a:p>
            <a:pPr algn="just"/>
            <a:r>
              <a:rPr lang="fr-FR" sz="1100" dirty="0">
                <a:solidFill>
                  <a:schemeClr val="bg1"/>
                </a:solidFill>
              </a:rPr>
              <a:t>                print("La fonction {0} a mis {1} pour s'</a:t>
            </a:r>
            <a:r>
              <a:rPr lang="fr-FR" sz="1100" dirty="0" err="1">
                <a:solidFill>
                  <a:schemeClr val="bg1"/>
                </a:solidFill>
              </a:rPr>
              <a:t>exécuter".format</a:t>
            </a:r>
            <a:r>
              <a:rPr lang="fr-FR" sz="1100" dirty="0">
                <a:solidFill>
                  <a:schemeClr val="bg1"/>
                </a:solidFill>
              </a:rPr>
              <a:t>( \</a:t>
            </a:r>
          </a:p>
          <a:p>
            <a:pPr algn="just"/>
            <a:r>
              <a:rPr lang="fr-FR" sz="1100" dirty="0">
                <a:solidFill>
                  <a:schemeClr val="bg1"/>
                </a:solidFill>
              </a:rPr>
              <a:t>                        </a:t>
            </a:r>
            <a:r>
              <a:rPr lang="fr-FR" sz="1100" dirty="0" err="1">
                <a:solidFill>
                  <a:schemeClr val="bg1"/>
                </a:solidFill>
              </a:rPr>
              <a:t>fonction_a_executer</a:t>
            </a:r>
            <a:r>
              <a:rPr lang="fr-FR" sz="1100" dirty="0">
                <a:solidFill>
                  <a:schemeClr val="bg1"/>
                </a:solidFill>
              </a:rPr>
              <a:t>,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a:t>
            </a:r>
            <a:r>
              <a:rPr lang="fr-FR" sz="1100" dirty="0" err="1">
                <a:solidFill>
                  <a:schemeClr val="bg1"/>
                </a:solidFill>
              </a:rPr>
              <a:t>valeur_renvoyee</a:t>
            </a:r>
            <a:endParaRPr lang="fr-FR" sz="1100" dirty="0">
              <a:solidFill>
                <a:schemeClr val="bg1"/>
              </a:solidFill>
            </a:endParaRP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a:t>
            </a:r>
            <a:r>
              <a:rPr lang="fr-FR" sz="1000" dirty="0" err="1">
                <a:solidFill>
                  <a:schemeClr val="bg1"/>
                </a:solidFill>
              </a:rPr>
              <a:t>main__.Test</a:t>
            </a:r>
            <a:r>
              <a:rPr lang="fr-FR" sz="1000" dirty="0">
                <a:solidFill>
                  <a:schemeClr val="bg1"/>
                </a:solidFill>
              </a:rPr>
              <a: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a:t>
            </a:r>
            <a:r>
              <a:rPr lang="fr-FR" sz="1200" dirty="0" err="1"/>
              <a:t>ditesingletonest</a:t>
            </a:r>
            <a:r>
              <a:rPr lang="fr-FR" sz="1200" dirty="0"/>
              <a: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a:t>
            </a:r>
            <a:r>
              <a:rPr lang="fr-FR" sz="1200" dirty="0" err="1"/>
              <a:t>quesingleton</a:t>
            </a:r>
            <a:r>
              <a:rPr lang="fr-FR" sz="1200" dirty="0"/>
              <a:t>:</a:t>
            </a:r>
          </a:p>
        </p:txBody>
      </p:sp>
    </p:spTree>
    <p:extLst>
      <p:ext uri="{BB962C8B-B14F-4D97-AF65-F5344CB8AC3E}">
        <p14:creationId xmlns:p14="http://schemas.microsoft.com/office/powerpoint/2010/main" val="9748631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     print("Intervalle de {0} à {1}".format(</a:t>
            </a:r>
            <a:r>
              <a:rPr lang="fr-FR" sz="1000" dirty="0" err="1">
                <a:solidFill>
                  <a:schemeClr val="bg1"/>
                </a:solidFill>
              </a:rPr>
              <a:t>base_inf</a:t>
            </a:r>
            <a:r>
              <a:rPr lang="fr-FR" sz="1000" dirty="0">
                <a:solidFill>
                  <a:schemeClr val="bg1"/>
                </a:solidFill>
              </a:rPr>
              <a:t>, </a:t>
            </a:r>
            <a:r>
              <a:rPr lang="fr-FR" sz="1000" dirty="0" err="1">
                <a:solidFill>
                  <a:schemeClr val="bg1"/>
                </a:solidFill>
              </a:rPr>
              <a:t>base_sup</a:t>
            </a:r>
            <a:r>
              <a:rPr lang="fr-FR" sz="1000" dirty="0">
                <a:solidFill>
                  <a:schemeClr val="bg1"/>
                </a:solidFill>
              </a:rPr>
              <a:t>))</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a:t>
            </a:r>
            <a:r>
              <a:rPr lang="fr-FR" sz="1000" dirty="0" err="1">
                <a:solidFill>
                  <a:schemeClr val="bg1"/>
                </a:solidFill>
              </a:rPr>
              <a:t>int</a:t>
            </a:r>
            <a:r>
              <a:rPr lang="fr-FR" sz="1000" dirty="0">
                <a:solidFill>
                  <a:schemeClr val="bg1"/>
                </a:solidFill>
              </a:rPr>
              <a: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a:t>
            </a:r>
            <a:r>
              <a:rPr lang="fr-FR" sz="1200" dirty="0" err="1"/>
              <a:t>ligne@nom_decorateur</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a:t>
            </a:r>
            <a:r>
              <a:rPr kumimoji="0" lang="fr-FR" altLang="fr-FR" b="0" i="0" u="none" strike="noStrike" cap="none" normalizeH="0" baseline="0" dirty="0" err="1">
                <a:ln>
                  <a:noFill/>
                </a:ln>
                <a:solidFill>
                  <a:schemeClr val="tx1"/>
                </a:solidFill>
                <a:effectLst/>
                <a:latin typeface="Arial" panose="020B0604020202020204" pitchFamily="34" charset="0"/>
              </a:rPr>
              <a:t>clés</a:t>
            </a:r>
            <a:r>
              <a:rPr kumimoji="0" lang="fr-FR" altLang="fr-FR" b="0" i="0" u="none" strike="noStrike" cap="none" normalizeH="0" baseline="0" dirty="0" err="1">
                <a:ln>
                  <a:noFill/>
                </a:ln>
                <a:solidFill>
                  <a:schemeClr val="tx1"/>
                </a:solidFill>
                <a:effectLst/>
                <a:latin typeface="Arial Unicode MS"/>
              </a:rPr>
              <a:t>if</a:t>
            </a:r>
            <a:r>
              <a:rPr kumimoji="0" lang="fr-FR" altLang="fr-FR" b="0" i="0" u="none" strike="noStrike" cap="none" normalizeH="0" baseline="0" dirty="0" err="1">
                <a:ln>
                  <a:noFill/>
                </a:ln>
                <a:solidFill>
                  <a:schemeClr val="tx1"/>
                </a:solidFill>
                <a:effectLst/>
              </a:rPr>
              <a:t>et</a:t>
            </a:r>
            <a:r>
              <a:rPr kumimoji="0" lang="fr-FR" altLang="fr-FR" b="0" i="0" u="none" strike="noStrike" cap="none" normalizeH="0" baseline="0" dirty="0" err="1">
                <a:ln>
                  <a:noFill/>
                </a:ln>
                <a:solidFill>
                  <a:schemeClr val="tx1"/>
                </a:solidFill>
                <a:effectLst/>
                <a:latin typeface="Arial Unicode MS"/>
              </a:rPr>
              <a:t>elif</a:t>
            </a:r>
            <a:r>
              <a:rPr kumimoji="0" lang="fr-FR" altLang="fr-FR" b="0" i="0" u="none" strike="noStrike" cap="none" normalizeH="0" baseline="0" dirty="0" err="1">
                <a:ln>
                  <a:noFill/>
                </a:ln>
                <a:solidFill>
                  <a:schemeClr val="tx1"/>
                </a:solidFill>
                <a:effectLst/>
              </a:rPr>
              <a:t>doivent</a:t>
            </a:r>
            <a:r>
              <a:rPr kumimoji="0" lang="fr-FR" altLang="fr-FR" b="0" i="0" u="none" strike="noStrike" cap="none" normalizeH="0" baseline="0" dirty="0">
                <a:ln>
                  <a:noFill/>
                </a:ln>
                <a:solidFill>
                  <a:schemeClr val="tx1"/>
                </a:solidFill>
                <a:effectLst/>
              </a:rPr>
              <a: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0"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0"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a:t>
            </a:r>
            <a:r>
              <a:rPr lang="fr-FR" altLang="fr-FR" sz="9600" b="1" dirty="0" err="1">
                <a:solidFill>
                  <a:schemeClr val="accent5">
                    <a:lumMod val="75000"/>
                  </a:schemeClr>
                </a:solidFill>
              </a:rPr>
              <a:t>metaclasses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a:t>
            </a:r>
            <a:r>
              <a:rPr lang="fr-FR" altLang="fr-FR" sz="6000" b="1" dirty="0" err="1">
                <a:solidFill>
                  <a:schemeClr val="accent5">
                    <a:lumMod val="75000"/>
                  </a:schemeClr>
                </a:solidFill>
              </a:rPr>
              <a:t>metaclasses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a:t>
            </a:r>
            <a:r>
              <a:rPr lang="fr-FR" sz="1000" dirty="0" err="1">
                <a:solidFill>
                  <a:schemeClr val="bg1"/>
                </a:solidFill>
              </a:rPr>
              <a:t>prenom</a:t>
            </a:r>
            <a:r>
              <a:rPr lang="fr-FR" sz="1000" dirty="0">
                <a:solidFill>
                  <a:schemeClr val="bg1"/>
                </a:solidFill>
              </a:rPr>
              <a:t>):</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a:t>
            </a:r>
            <a:r>
              <a:rPr lang="fr-FR" sz="1200" dirty="0" err="1"/>
              <a:t>cls</a:t>
            </a:r>
            <a:r>
              <a:rPr lang="fr-FR" sz="1200" dirty="0"/>
              <a:t>.</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a:t>
            </a:r>
            <a:r>
              <a:rPr lang="fr-FR" sz="1000" dirty="0" err="1">
                <a:solidFill>
                  <a:schemeClr val="bg1"/>
                </a:solidFill>
              </a:rPr>
              <a:t>prenom</a:t>
            </a:r>
            <a:r>
              <a:rPr lang="fr-FR" sz="1000" dirty="0">
                <a:solidFill>
                  <a:schemeClr val="bg1"/>
                </a:solidFill>
              </a:rPr>
              <a:t> -- son prénom</a:t>
            </a:r>
          </a:p>
          <a:p>
            <a:r>
              <a:rPr lang="fr-FR" sz="1000" dirty="0">
                <a:solidFill>
                  <a:schemeClr val="bg1"/>
                </a:solidFill>
              </a:rPr>
              <a:t>    </a:t>
            </a:r>
            <a:r>
              <a:rPr lang="fr-FR" sz="1000" dirty="0" err="1">
                <a:solidFill>
                  <a:schemeClr val="bg1"/>
                </a:solidFill>
              </a:rPr>
              <a:t>age</a:t>
            </a:r>
            <a:r>
              <a:rPr lang="fr-FR" sz="1000" dirty="0">
                <a:solidFill>
                  <a:schemeClr val="bg1"/>
                </a:solidFill>
              </a:rPr>
              <a:t> -- son âge</a:t>
            </a:r>
          </a:p>
          <a:p>
            <a:r>
              <a:rPr lang="fr-FR" sz="1000" dirty="0">
                <a:solidFill>
                  <a:schemeClr val="bg1"/>
                </a:solidFill>
              </a:rPr>
              <a:t>    </a:t>
            </a:r>
            <a:r>
              <a:rPr lang="fr-FR" sz="1000" dirty="0" err="1">
                <a:solidFill>
                  <a:schemeClr val="bg1"/>
                </a:solidFill>
              </a:rPr>
              <a:t>lieu_residence</a:t>
            </a:r>
            <a:r>
              <a:rPr lang="fr-FR" sz="1000" dirty="0">
                <a:solidFill>
                  <a:schemeClr val="bg1"/>
                </a:solidFill>
              </a:rPr>
              <a:t>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def __init__(self, nom, </a:t>
            </a:r>
            <a:r>
              <a:rPr lang="fr-FR" sz="1000" dirty="0" err="1">
                <a:solidFill>
                  <a:schemeClr val="bg1"/>
                </a:solidFill>
              </a:rPr>
              <a:t>prenom</a:t>
            </a:r>
            <a:r>
              <a:rPr lang="fr-FR" sz="1000" dirty="0">
                <a:solidFill>
                  <a:schemeClr val="bg1"/>
                </a:solidFill>
              </a:rPr>
              <a:t>):</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a:t>
            </a:r>
            <a:r>
              <a:rPr lang="fr-FR" sz="1000" dirty="0" err="1">
                <a:solidFill>
                  <a:schemeClr val="bg1"/>
                </a:solidFill>
              </a:rPr>
              <a:t>self.nom</a:t>
            </a:r>
            <a:r>
              <a:rPr lang="fr-FR" sz="1000" dirty="0">
                <a:solidFill>
                  <a:schemeClr val="bg1"/>
                </a:solidFill>
              </a:rPr>
              <a:t>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a:t>
            </a:r>
            <a:r>
              <a:rPr lang="fr-FR" sz="1000" dirty="0" err="1">
                <a:solidFill>
                  <a:schemeClr val="bg1"/>
                </a:solidFill>
              </a:rPr>
              <a:t>self.lieu_residence</a:t>
            </a:r>
            <a:r>
              <a:rPr lang="fr-FR" sz="1000" dirty="0">
                <a:solidFill>
                  <a:schemeClr val="bg1"/>
                </a:solidFill>
              </a:rPr>
              <a:t>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a:t>
            </a:r>
            <a:r>
              <a:rPr lang="fr-FR" sz="1000" dirty="0" err="1">
                <a:solidFill>
                  <a:schemeClr val="bg1"/>
                </a:solidFill>
              </a:rPr>
              <a:t>int</a:t>
            </a:r>
            <a:r>
              <a:rPr lang="fr-FR" sz="1000" dirty="0">
                <a:solidFill>
                  <a:schemeClr val="bg1"/>
                </a:solidFill>
              </a:rPr>
              <a:t>'&gt;</a:t>
            </a:r>
          </a:p>
          <a:p>
            <a:r>
              <a:rPr lang="fr-FR" sz="1000" dirty="0">
                <a:solidFill>
                  <a:schemeClr val="bg1"/>
                </a:solidFill>
              </a:rPr>
              <a:t>&gt;&gt;&gt; type("une chaîne")</a:t>
            </a:r>
          </a:p>
          <a:p>
            <a:r>
              <a:rPr lang="fr-FR" sz="1000" dirty="0">
                <a:solidFill>
                  <a:schemeClr val="bg1"/>
                </a:solidFill>
              </a:rPr>
              <a:t>&lt;class '</a:t>
            </a:r>
            <a:r>
              <a:rPr lang="fr-FR" sz="1000" dirty="0" err="1">
                <a:solidFill>
                  <a:schemeClr val="bg1"/>
                </a:solidFill>
              </a:rPr>
              <a:t>str</a:t>
            </a:r>
            <a:r>
              <a:rPr lang="fr-FR" sz="1000" dirty="0">
                <a:solidFill>
                  <a:schemeClr val="bg1"/>
                </a:solidFill>
              </a:rPr>
              <a:t>'&gt;</a:t>
            </a:r>
          </a:p>
          <a:p>
            <a:r>
              <a:rPr lang="fr-FR" sz="1000" dirty="0">
                <a:solidFill>
                  <a:schemeClr val="bg1"/>
                </a:solidFill>
              </a:rPr>
              <a:t>&gt;&gt;&gt; type([1, 2, 3])</a:t>
            </a:r>
          </a:p>
          <a:p>
            <a:r>
              <a:rPr lang="fr-FR" sz="1000" dirty="0">
                <a:solidFill>
                  <a:schemeClr val="bg1"/>
                </a:solidFill>
              </a:rPr>
              <a:t>&lt;class '</a:t>
            </a:r>
            <a:r>
              <a:rPr lang="fr-FR" sz="1000" dirty="0" err="1">
                <a:solidFill>
                  <a:schemeClr val="bg1"/>
                </a:solidFill>
              </a:rPr>
              <a:t>list</a:t>
            </a:r>
            <a:r>
              <a:rPr lang="fr-FR" sz="1000" dirty="0">
                <a:solidFill>
                  <a:schemeClr val="bg1"/>
                </a:solidFill>
              </a:rPr>
              <a: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a:t>
            </a:r>
            <a:r>
              <a:rPr lang="fr-FR" sz="1000" dirty="0" err="1">
                <a:solidFill>
                  <a:schemeClr val="bg1"/>
                </a:solidFill>
              </a:rPr>
              <a:t>main__.Personne</a:t>
            </a:r>
            <a:r>
              <a:rPr lang="fr-FR" sz="1000" dirty="0">
                <a:solidFill>
                  <a:schemeClr val="bg1"/>
                </a:solidFill>
              </a:rPr>
              <a:t>'&gt;</a:t>
            </a:r>
          </a:p>
          <a:p>
            <a:r>
              <a:rPr lang="fr-FR" sz="1000" dirty="0">
                <a:solidFill>
                  <a:schemeClr val="bg1"/>
                </a:solidFill>
              </a:rPr>
              <a:t>&gt;&gt;&gt; </a:t>
            </a:r>
            <a:r>
              <a:rPr lang="fr-FR" sz="1000" dirty="0" err="1">
                <a:solidFill>
                  <a:schemeClr val="bg1"/>
                </a:solidFill>
              </a:rPr>
              <a:t>john</a:t>
            </a:r>
            <a:r>
              <a:rPr lang="fr-FR" sz="1000" dirty="0">
                <a:solidFill>
                  <a:schemeClr val="bg1"/>
                </a:solidFill>
              </a:rPr>
              <a:t> = Personne()</a:t>
            </a:r>
          </a:p>
          <a:p>
            <a:r>
              <a:rPr lang="fr-FR" sz="1000" dirty="0">
                <a:solidFill>
                  <a:schemeClr val="bg1"/>
                </a:solidFill>
              </a:rPr>
              <a:t>&gt;&gt;&gt; dir(</a:t>
            </a:r>
            <a:r>
              <a:rPr lang="fr-FR" sz="1000" dirty="0" err="1">
                <a:solidFill>
                  <a:schemeClr val="bg1"/>
                </a:solidFill>
              </a:rPr>
              <a:t>john</a:t>
            </a:r>
            <a:r>
              <a:rPr lang="fr-FR" sz="1000" dirty="0">
                <a:solidFill>
                  <a:schemeClr val="bg1"/>
                </a:solidFill>
              </a:rPr>
              <a:t>)</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a:t>
            </a:r>
            <a:r>
              <a:rPr lang="fr-FR" sz="1000" dirty="0" err="1">
                <a:solidFill>
                  <a:schemeClr val="bg1"/>
                </a:solidFill>
              </a:rPr>
              <a:t>reduce_ex</a:t>
            </a:r>
            <a:r>
              <a:rPr lang="fr-FR" sz="1000" dirty="0">
                <a:solidFill>
                  <a:schemeClr val="bg1"/>
                </a:solidFill>
              </a:rPr>
              <a:t>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a:t>
            </a:r>
            <a:r>
              <a:rPr lang="fr-FR" sz="1000" dirty="0" err="1">
                <a:solidFill>
                  <a:schemeClr val="bg1"/>
                </a:solidFill>
              </a:rPr>
              <a:t>creer_personne</a:t>
            </a:r>
            <a:r>
              <a:rPr lang="fr-FR" sz="1000" dirty="0">
                <a:solidFill>
                  <a:schemeClr val="bg1"/>
                </a:solidFill>
              </a:rPr>
              <a:t>(personne, nom, </a:t>
            </a:r>
            <a:r>
              <a:rPr lang="fr-FR" sz="1000" dirty="0" err="1">
                <a:solidFill>
                  <a:schemeClr val="bg1"/>
                </a:solidFill>
              </a:rPr>
              <a:t>prenom</a:t>
            </a:r>
            <a:r>
              <a:rPr lang="fr-FR" sz="1000" dirty="0">
                <a:solidFill>
                  <a:schemeClr val="bg1"/>
                </a:solidFill>
              </a:rPr>
              <a:t>):</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a:t>
            </a:r>
            <a:r>
              <a:rPr lang="fr-FR" sz="1000" dirty="0" err="1">
                <a:solidFill>
                  <a:schemeClr val="bg1"/>
                </a:solidFill>
              </a:rPr>
              <a:t>prenom</a:t>
            </a:r>
            <a:r>
              <a:rPr lang="fr-FR" sz="1000" dirty="0">
                <a:solidFill>
                  <a:schemeClr val="bg1"/>
                </a:solidFill>
              </a:rPr>
              <a:t> -- son </a:t>
            </a:r>
            <a:r>
              <a:rPr lang="fr-FR" sz="1000" dirty="0" err="1">
                <a:solidFill>
                  <a:schemeClr val="bg1"/>
                </a:solidFill>
              </a:rPr>
              <a:t>prenom</a:t>
            </a:r>
            <a:r>
              <a:rPr lang="fr-FR" sz="1000" dirty="0">
                <a:solidFill>
                  <a:schemeClr val="bg1"/>
                </a:solidFill>
              </a:rPr>
              <a:t>"""</a:t>
            </a:r>
          </a:p>
          <a:p>
            <a:r>
              <a:rPr lang="fr-FR" sz="1000" dirty="0">
                <a:solidFill>
                  <a:schemeClr val="bg1"/>
                </a:solidFill>
              </a:rPr>
              <a:t>    </a:t>
            </a:r>
          </a:p>
          <a:p>
            <a:r>
              <a:rPr lang="fr-FR" sz="1000" dirty="0">
                <a:solidFill>
                  <a:schemeClr val="bg1"/>
                </a:solidFill>
              </a:rPr>
              <a:t>    </a:t>
            </a:r>
            <a:r>
              <a:rPr lang="fr-FR" sz="1000" dirty="0" err="1">
                <a:solidFill>
                  <a:schemeClr val="bg1"/>
                </a:solidFill>
              </a:rPr>
              <a:t>personne.nom</a:t>
            </a:r>
            <a:r>
              <a:rPr lang="fr-FR" sz="1000" dirty="0">
                <a:solidFill>
                  <a:schemeClr val="bg1"/>
                </a:solidFill>
              </a:rPr>
              <a:t>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a:t>
            </a:r>
            <a:r>
              <a:rPr lang="fr-FR" sz="1000" dirty="0" err="1">
                <a:solidFill>
                  <a:schemeClr val="bg1"/>
                </a:solidFill>
              </a:rPr>
              <a:t>prenom</a:t>
            </a:r>
            <a:endParaRPr lang="fr-FR" sz="1000" dirty="0">
              <a:solidFill>
                <a:schemeClr val="bg1"/>
              </a:solidFill>
            </a:endParaRP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a:t>
            </a:r>
            <a:r>
              <a:rPr lang="fr-FR" sz="1000" dirty="0" err="1">
                <a:solidFill>
                  <a:schemeClr val="bg1"/>
                </a:solidFill>
              </a:rPr>
              <a:t>personne.lieu_residence</a:t>
            </a:r>
            <a:r>
              <a:rPr lang="fr-FR" sz="1000" dirty="0">
                <a:solidFill>
                  <a:schemeClr val="bg1"/>
                </a:solidFill>
              </a:rPr>
              <a:t> = "Lyon"</a:t>
            </a:r>
          </a:p>
          <a:p>
            <a:endParaRPr lang="fr-FR" sz="1000" dirty="0">
              <a:solidFill>
                <a:schemeClr val="bg1"/>
              </a:solidFill>
            </a:endParaRPr>
          </a:p>
          <a:p>
            <a:r>
              <a:rPr lang="fr-FR" sz="1000" dirty="0">
                <a:solidFill>
                  <a:schemeClr val="bg1"/>
                </a:solidFill>
              </a:rPr>
              <a:t>def </a:t>
            </a:r>
            <a:r>
              <a:rPr lang="fr-FR" sz="1000" dirty="0" err="1">
                <a:solidFill>
                  <a:schemeClr val="bg1"/>
                </a:solidFill>
              </a:rPr>
              <a:t>presenter_personne</a:t>
            </a:r>
            <a:r>
              <a:rPr lang="fr-FR" sz="1000" dirty="0">
                <a:solidFill>
                  <a:schemeClr val="bg1"/>
                </a:solidFill>
              </a:rPr>
              <a:t>(personne):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a:t>
            </a:r>
            <a:r>
              <a:rPr lang="fr-FR" sz="1000" dirty="0" err="1">
                <a:solidFill>
                  <a:schemeClr val="bg1"/>
                </a:solidFill>
              </a:rPr>
              <a:t>personne.nom</a:t>
            </a:r>
            <a:r>
              <a:rPr lang="fr-FR" sz="1000" dirty="0">
                <a:solidFill>
                  <a:schemeClr val="bg1"/>
                </a:solidFill>
              </a:rPr>
              <a:t>))</a:t>
            </a:r>
          </a:p>
          <a:p>
            <a:endParaRPr lang="fr-FR" sz="1000" dirty="0">
              <a:solidFill>
                <a:schemeClr val="bg1"/>
              </a:solidFill>
            </a:endParaRPr>
          </a:p>
          <a:p>
            <a:r>
              <a:rPr lang="fr-FR" sz="1000" dirty="0">
                <a:solidFill>
                  <a:schemeClr val="bg1"/>
                </a:solidFill>
              </a:rPr>
              <a:t># Dictionnaire des méthodes</a:t>
            </a:r>
          </a:p>
          <a:p>
            <a:r>
              <a:rPr lang="fr-FR" sz="1000" dirty="0" err="1">
                <a:solidFill>
                  <a:schemeClr val="bg1"/>
                </a:solidFill>
              </a:rPr>
              <a:t>methodes</a:t>
            </a:r>
            <a:r>
              <a:rPr lang="fr-FR" sz="1000" dirty="0">
                <a:solidFill>
                  <a:schemeClr val="bg1"/>
                </a:solidFill>
              </a:rPr>
              <a:t> = {</a:t>
            </a:r>
          </a:p>
          <a:p>
            <a:r>
              <a:rPr lang="fr-FR" sz="1000" dirty="0">
                <a:solidFill>
                  <a:schemeClr val="bg1"/>
                </a:solidFill>
              </a:rPr>
              <a:t>    "__init__": </a:t>
            </a:r>
            <a:r>
              <a:rPr lang="fr-FR" sz="1000" dirty="0" err="1">
                <a:solidFill>
                  <a:schemeClr val="bg1"/>
                </a:solidFill>
              </a:rPr>
              <a:t>creer_personne</a:t>
            </a:r>
            <a:r>
              <a:rPr lang="fr-FR" sz="1000" dirty="0">
                <a:solidFill>
                  <a:schemeClr val="bg1"/>
                </a:solidFill>
              </a:rPr>
              <a:t>,</a:t>
            </a:r>
          </a:p>
          <a:p>
            <a:r>
              <a:rPr lang="fr-FR" sz="1000" dirty="0">
                <a:solidFill>
                  <a:schemeClr val="bg1"/>
                </a:solidFill>
              </a:rPr>
              <a:t>    "</a:t>
            </a:r>
            <a:r>
              <a:rPr lang="fr-FR" sz="1000" dirty="0" err="1">
                <a:solidFill>
                  <a:schemeClr val="bg1"/>
                </a:solidFill>
              </a:rPr>
              <a:t>presenter</a:t>
            </a:r>
            <a:r>
              <a:rPr lang="fr-FR" sz="1000" dirty="0">
                <a:solidFill>
                  <a:schemeClr val="bg1"/>
                </a:solidFill>
              </a:rPr>
              <a:t>": </a:t>
            </a:r>
            <a:r>
              <a:rPr lang="fr-FR" sz="1000" dirty="0" err="1">
                <a:solidFill>
                  <a:schemeClr val="bg1"/>
                </a:solidFill>
              </a:rPr>
              <a:t>presenter_personne</a:t>
            </a:r>
            <a:r>
              <a:rPr lang="fr-FR" sz="1000" dirty="0">
                <a:solidFill>
                  <a:schemeClr val="bg1"/>
                </a:solidFill>
              </a:rPr>
              <a:t>,</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a:t>
            </a:r>
            <a:r>
              <a:rPr lang="fr-FR" sz="1000" dirty="0" err="1">
                <a:solidFill>
                  <a:schemeClr val="bg1"/>
                </a:solidFill>
              </a:rPr>
              <a:t>methodes</a:t>
            </a:r>
            <a:r>
              <a:rPr lang="fr-FR" sz="1000" dirty="0">
                <a:solidFill>
                  <a:schemeClr val="bg1"/>
                </a:solidFill>
              </a:rPr>
              <a:t>)</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john</a:t>
            </a:r>
            <a:r>
              <a:rPr lang="fr-FR" sz="1000" dirty="0">
                <a:solidFill>
                  <a:schemeClr val="bg1"/>
                </a:solidFill>
              </a:rPr>
              <a:t> = Personne("Doe", "John")</a:t>
            </a:r>
          </a:p>
          <a:p>
            <a:r>
              <a:rPr lang="fr-FR" sz="1000" dirty="0">
                <a:solidFill>
                  <a:schemeClr val="bg1"/>
                </a:solidFill>
              </a:rPr>
              <a:t>&gt;&gt;&gt; </a:t>
            </a:r>
            <a:r>
              <a:rPr lang="fr-FR" sz="1000" dirty="0" err="1">
                <a:solidFill>
                  <a:schemeClr val="bg1"/>
                </a:solidFill>
              </a:rPr>
              <a:t>john.nom</a:t>
            </a:r>
            <a:endParaRPr lang="fr-FR" sz="1000" dirty="0">
              <a:solidFill>
                <a:schemeClr val="bg1"/>
              </a:solidFill>
            </a:endParaRP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a:t>
            </a:r>
            <a:r>
              <a:rPr lang="fr-FR" sz="1000" dirty="0" err="1">
                <a:solidFill>
                  <a:schemeClr val="bg1"/>
                </a:solidFill>
              </a:rPr>
              <a:t>john.presenter</a:t>
            </a:r>
            <a:r>
              <a:rPr lang="fr-FR" sz="1000" dirty="0">
                <a:solidFill>
                  <a:schemeClr val="bg1"/>
                </a:solidFill>
              </a:rPr>
              <a:t>()</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	</a:t>
            </a:r>
          </a:p>
          <a:p>
            <a:pPr marL="0" indent="0">
              <a:buFont typeface="Arial" panose="020B0604020202020204" pitchFamily="34" charset="0"/>
              <a:buNone/>
            </a:pPr>
            <a:endParaRPr lang="fr-FR"/>
          </a:p>
          <a:p>
            <a:pPr marL="0" indent="0">
              <a:buFont typeface="Arial" panose="020B0604020202020204" pitchFamily="34" charset="0"/>
              <a:buNone/>
            </a:pPr>
            <a:endParaRPr lang="fr-FR"/>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solidFill>
                  <a:schemeClr val="accent5">
                    <a:lumMod val="75000"/>
                  </a:schemeClr>
                </a:solidFill>
              </a:rPr>
              <a:t>Apprendre</a:t>
            </a:r>
            <a:r>
              <a:rPr lang="en-US" sz="9600" dirty="0">
                <a:solidFill>
                  <a:schemeClr val="accent5">
                    <a:lumMod val="75000"/>
                  </a:schemeClr>
                </a:solidFill>
              </a:rPr>
              <a:t> à faire des </a:t>
            </a:r>
            <a:r>
              <a:rPr lang="en-US" sz="9600" dirty="0" err="1">
                <a:solidFill>
                  <a:schemeClr val="accent5">
                    <a:lumMod val="75000"/>
                  </a:schemeClr>
                </a:solidFill>
              </a:rPr>
              <a:t>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a:t>
            </a:r>
            <a:r>
              <a:rPr lang="fr-FR" sz="1200" dirty="0" err="1"/>
              <a:t>que__new</a:t>
            </a:r>
            <a:r>
              <a:rPr lang="fr-FR" sz="1200" dirty="0"/>
              <a:t>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a:t>
            </a:r>
            <a:r>
              <a:rPr lang="en-US" sz="1000" dirty="0" err="1">
                <a:solidFill>
                  <a:schemeClr val="bg1"/>
                </a:solidFill>
              </a:rPr>
              <a:t>trace_classes</a:t>
            </a:r>
            <a:endParaRPr lang="en-US" sz="1000" dirty="0">
              <a:solidFill>
                <a:schemeClr val="bg1"/>
              </a:solidFill>
            </a:endParaRPr>
          </a:p>
          <a:p>
            <a:r>
              <a:rPr lang="en-US" sz="1000" dirty="0">
                <a:solidFill>
                  <a:schemeClr val="bg1"/>
                </a:solidFill>
              </a:rPr>
              <a:t>{'Widget': &lt;class '__</a:t>
            </a:r>
            <a:r>
              <a:rPr lang="en-US" sz="1000" dirty="0" err="1">
                <a:solidFill>
                  <a:schemeClr val="bg1"/>
                </a:solidFill>
              </a:rPr>
              <a:t>main__.Widget</a:t>
            </a:r>
            <a:r>
              <a:rPr lang="en-US" sz="1000" dirty="0">
                <a:solidFill>
                  <a:schemeClr val="bg1"/>
                </a:solidFill>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a:t>
            </a:r>
            <a:r>
              <a:rPr lang="fr-FR" sz="1200" dirty="0" err="1"/>
              <a:t>expressionq$sera</a:t>
            </a:r>
            <a:r>
              <a:rPr lang="fr-FR" sz="1200" dirty="0"/>
              <a:t>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a:t>
            </a:r>
            <a:r>
              <a:rPr lang="fr-FR" sz="1200" dirty="0" err="1"/>
              <a:t>caractèretdechat</a:t>
            </a:r>
            <a:r>
              <a:rPr lang="fr-FR" sz="1200" dirty="0"/>
              <a:t>. Cela signifie que notre </a:t>
            </a:r>
            <a:r>
              <a:rPr lang="fr-FR" sz="1200" dirty="0" err="1"/>
              <a:t>lettretpourra</a:t>
            </a:r>
            <a:r>
              <a:rPr lang="fr-FR" sz="1200" dirty="0"/>
              <a:t> se retrouver 0, 1, 2, … fois dans notre chaîne. Autrement dit, notre </a:t>
            </a:r>
            <a:r>
              <a:rPr lang="fr-FR" sz="1200" dirty="0" err="1"/>
              <a:t>expressionchat</a:t>
            </a:r>
            <a:r>
              <a:rPr lang="fr-FR" sz="1200" dirty="0"/>
              <a:t>*sera trouvée dans les chaînes suivantes :'chat','chaton','</a:t>
            </a:r>
            <a:r>
              <a:rPr lang="fr-FR" sz="1200" dirty="0" err="1"/>
              <a:t>chateau</a:t>
            </a:r>
            <a:r>
              <a:rPr lang="fr-FR" sz="1200" dirty="0"/>
              <a:t>','herbe à chat','chapeau','chatterton','</a:t>
            </a:r>
            <a:r>
              <a:rPr lang="fr-FR" sz="1200" dirty="0" err="1"/>
              <a:t>chattttttttt</a:t>
            </a:r>
            <a:r>
              <a:rPr lang="fr-FR" sz="1200" dirty="0"/>
              <a:t>'…</a:t>
            </a:r>
          </a:p>
          <a:p>
            <a:endParaRPr lang="fr-FR" sz="1200" dirty="0"/>
          </a:p>
          <a:p>
            <a:r>
              <a:rPr lang="fr-FR" sz="1200" dirty="0"/>
              <a:t>Regardez un à un les exemples ci-dessus pour vérifier que vous les comprenez bien. On trouvera dans chacune de ces chaînes l'expression </a:t>
            </a:r>
            <a:r>
              <a:rPr lang="fr-FR" sz="1200" dirty="0" err="1"/>
              <a:t>régulièrechat</a:t>
            </a:r>
            <a:r>
              <a:rPr lang="fr-FR" sz="1200" dirty="0"/>
              <a:t>*. Traduite en français, cette expression signifie : « on recherche une </a:t>
            </a:r>
            <a:r>
              <a:rPr lang="fr-FR" sz="1200" dirty="0" err="1"/>
              <a:t>lettrecsuivie</a:t>
            </a:r>
            <a:r>
              <a:rPr lang="fr-FR" sz="1200" dirty="0"/>
              <a:t> d'une </a:t>
            </a:r>
            <a:r>
              <a:rPr lang="fr-FR" sz="1200" dirty="0" err="1"/>
              <a:t>lettrehsuivie</a:t>
            </a:r>
            <a:r>
              <a:rPr lang="fr-FR" sz="1200" dirty="0"/>
              <a:t> d'une </a:t>
            </a:r>
            <a:r>
              <a:rPr lang="fr-FR" sz="1200" dirty="0" err="1"/>
              <a:t>lettreasuivie</a:t>
            </a:r>
            <a:r>
              <a:rPr lang="fr-FR" sz="1200" dirty="0"/>
              <a:t>, éventuellement, d'une </a:t>
            </a:r>
            <a:r>
              <a:rPr lang="fr-FR" sz="1200" dirty="0" err="1"/>
              <a:t>lettretqu'on</a:t>
            </a:r>
            <a:r>
              <a:rPr lang="fr-FR" sz="1200" dirty="0"/>
              <a:t>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a:t>
              </a:r>
              <a:r>
                <a:rPr lang="fr-FR" sz="1200" dirty="0" err="1"/>
                <a:t>joan</a:t>
              </a:r>
              <a:r>
                <a:rPr lang="fr-FR" sz="1200" dirty="0"/>
                <a:t> </a:t>
              </a:r>
              <a:r>
                <a:rPr lang="fr-FR" sz="1200" dirty="0" err="1"/>
                <a:t>baez</a:t>
              </a:r>
              <a:r>
                <a:rPr lang="fr-FR" sz="1200" dirty="0"/>
                <a:t>'.</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t>
            </a:r>
            <a:r>
              <a:rPr lang="fr-FR" sz="1200" dirty="0" err="1"/>
              <a:t>abcd</a:t>
            </a:r>
            <a:r>
              <a:rPr lang="fr-FR" sz="1200" dirty="0"/>
              <a:t>], cela signifie : l'une des lettres </a:t>
            </a:r>
            <a:r>
              <a:rPr lang="fr-FR" sz="1200" dirty="0" err="1"/>
              <a:t>parmia,b,cetd</a:t>
            </a:r>
            <a:r>
              <a:rPr lang="fr-FR" sz="1200" dirty="0"/>
              <a:t>.</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t>
            </a:r>
            <a:r>
              <a:rPr lang="fr-FR" sz="1200" dirty="0" err="1"/>
              <a:t>anti-slash</a:t>
            </a:r>
            <a:r>
              <a:rPr lang="fr-FR" sz="1200" dirty="0"/>
              <a:t>\.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a:t>
            </a:r>
            <a:r>
              <a:rPr lang="fr-FR" sz="1000" dirty="0" err="1">
                <a:solidFill>
                  <a:schemeClr val="bg1"/>
                </a:solidFill>
              </a:rPr>
              <a:t>re.match</a:t>
            </a:r>
            <a:r>
              <a:rPr lang="fr-FR" sz="1000" dirty="0">
                <a:solidFill>
                  <a:schemeClr val="bg1"/>
                </a:solidFill>
              </a:rPr>
              <a:t>(expression,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a:t>
            </a:r>
            <a:r>
              <a:rPr lang="fr-FR" sz="1200" dirty="0" err="1"/>
              <a:t>XX</a:t>
            </a:r>
            <a:r>
              <a:rPr lang="fr-FR" sz="1200" dirty="0"/>
              <a:t> </a:t>
            </a:r>
            <a:r>
              <a:rPr lang="fr-FR" sz="1200" dirty="0" err="1"/>
              <a:t>XX</a:t>
            </a:r>
            <a:r>
              <a:rPr lang="fr-FR" sz="1200" dirty="0"/>
              <a:t> </a:t>
            </a:r>
            <a:r>
              <a:rPr lang="fr-FR" sz="1200" dirty="0" err="1"/>
              <a:t>XX</a:t>
            </a:r>
            <a:endParaRPr lang="fr-FR" sz="1200" dirty="0"/>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a:t>
            </a:r>
            <a:r>
              <a:rPr lang="fr-FR" sz="1200" dirty="0" err="1"/>
              <a:t>circonflexe^qui</a:t>
            </a:r>
            <a:r>
              <a:rPr lang="fr-FR" sz="1200" dirty="0"/>
              <a:t> veut dire qu'on cherche l'expression au début de la chaîne. Vous pouvez aussi voir, à la fin de la regex, le </a:t>
            </a:r>
            <a:r>
              <a:rPr lang="fr-FR" sz="1200" dirty="0" err="1"/>
              <a:t>symbole$qui</a:t>
            </a:r>
            <a:r>
              <a:rPr lang="fr-FR" sz="1200" dirty="0"/>
              <a:t>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a:t>
            </a:r>
            <a:r>
              <a:rPr lang="fr-FR" sz="1200" dirty="0" err="1"/>
              <a:t>signe?qui</a:t>
            </a:r>
            <a:r>
              <a:rPr lang="fr-FR" sz="1200" dirty="0"/>
              <a:t>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re.sub</a:t>
            </a:r>
            <a:r>
              <a:rPr lang="fr-FR" sz="1000" dirty="0">
                <a:solidFill>
                  <a:schemeClr val="bg1"/>
                </a:solidFill>
              </a:rPr>
              <a:t>(r"(ab)",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a:t>
            </a:r>
            <a:r>
              <a:rPr lang="fr-FR" sz="1000" dirty="0" err="1">
                <a:solidFill>
                  <a:schemeClr val="bg1"/>
                </a:solidFill>
              </a:rPr>
              <a:t>re.sub</a:t>
            </a:r>
            <a:r>
              <a:rPr lang="fr-FR" sz="1000" dirty="0">
                <a:solidFill>
                  <a:schemeClr val="bg1"/>
                </a:solidFill>
              </a:rPr>
              <a:t>(</a:t>
            </a:r>
            <a:r>
              <a:rPr lang="fr-FR" sz="1000" dirty="0" err="1">
                <a:solidFill>
                  <a:schemeClr val="bg1"/>
                </a:solidFill>
              </a:rPr>
              <a:t>r"id</a:t>
            </a:r>
            <a:r>
              <a:rPr lang="fr-FR" sz="1000" dirty="0">
                <a:solidFill>
                  <a:schemeClr val="bg1"/>
                </a:solidFill>
              </a:rPr>
              <a:t>=(?P&lt;id&gt;[0-9]+)", </a:t>
            </a:r>
            <a:r>
              <a:rPr lang="fr-FR" sz="1000" dirty="0" err="1">
                <a:solidFill>
                  <a:schemeClr val="bg1"/>
                </a:solidFill>
              </a:rPr>
              <a:t>r"id</a:t>
            </a:r>
            <a:r>
              <a:rPr lang="fr-FR" sz="1000" dirty="0">
                <a:solidFill>
                  <a:schemeClr val="bg1"/>
                </a:solidFill>
              </a:rPr>
              <a:t>[\g&lt;id&gt;]",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a:t>
            </a:r>
            <a:r>
              <a:rPr lang="fr-FR" sz="1200" dirty="0" err="1"/>
              <a:t>modulerepropose</a:t>
            </a:r>
            <a:r>
              <a:rPr lang="fr-FR" sz="1200" dirty="0"/>
              <a:t>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re.search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a:t>
            </a:r>
            <a:r>
              <a:rPr lang="fr-FR" sz="1200" dirty="0" err="1"/>
              <a:t>dontsearchetsubque</a:t>
            </a:r>
            <a:r>
              <a:rPr lang="fr-FR" sz="1200" dirty="0"/>
              <a:t> nous avons vu plus haut. À la différence des fonctions du </a:t>
            </a:r>
            <a:r>
              <a:rPr lang="fr-FR" sz="1200" dirty="0" err="1"/>
              <a:t>modulereportant</a:t>
            </a:r>
            <a:r>
              <a:rPr lang="fr-FR" sz="1200" dirty="0"/>
              <a: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a:t>
            </a:r>
            <a:r>
              <a:rPr lang="fr-FR" sz="1000" dirty="0" err="1">
                <a:solidFill>
                  <a:schemeClr val="bg1"/>
                </a:solidFill>
              </a:rPr>
              <a:t>re.compile</a:t>
            </a:r>
            <a:r>
              <a:rPr lang="fr-FR" sz="1000" dirty="0">
                <a:solidFill>
                  <a:schemeClr val="bg1"/>
                </a:solidFill>
              </a:rPr>
              <a:t>(</a:t>
            </a:r>
            <a:r>
              <a:rPr lang="fr-FR" sz="1000" dirty="0" err="1">
                <a:solidFill>
                  <a:schemeClr val="bg1"/>
                </a:solidFill>
              </a:rPr>
              <a:t>chn_mdp</a:t>
            </a:r>
            <a:r>
              <a:rPr lang="fr-FR" sz="1000" dirty="0">
                <a:solidFill>
                  <a:schemeClr val="bg1"/>
                </a:solidFill>
              </a:rPr>
              <a:t>)</a:t>
            </a:r>
          </a:p>
          <a:p>
            <a:r>
              <a:rPr lang="fr-FR" sz="1000" dirty="0" err="1">
                <a:solidFill>
                  <a:schemeClr val="bg1"/>
                </a:solidFill>
              </a:rPr>
              <a:t>mot_de_passe</a:t>
            </a:r>
            <a:r>
              <a:rPr lang="fr-FR" sz="1000" dirty="0">
                <a:solidFill>
                  <a:schemeClr val="bg1"/>
                </a:solidFill>
              </a:rPr>
              <a:t>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a:t>
            </a:r>
            <a:r>
              <a:rPr lang="fr-FR" sz="1000" dirty="0" err="1">
                <a:solidFill>
                  <a:schemeClr val="bg1"/>
                </a:solidFill>
              </a:rPr>
              <a:t>mot_de_passe</a:t>
            </a:r>
            <a:r>
              <a:rPr lang="fr-FR" sz="1000" dirty="0">
                <a:solidFill>
                  <a:schemeClr val="bg1"/>
                </a:solidFill>
              </a:rPr>
              <a:t>) is None:</a:t>
            </a:r>
          </a:p>
          <a:p>
            <a:r>
              <a:rPr lang="fr-FR" sz="1000" dirty="0">
                <a:solidFill>
                  <a:schemeClr val="bg1"/>
                </a:solidFill>
              </a:rPr>
              <a:t>    </a:t>
            </a:r>
            <a:r>
              <a:rPr lang="fr-FR" sz="1000" dirty="0" err="1">
                <a:solidFill>
                  <a:schemeClr val="bg1"/>
                </a:solidFill>
              </a:rPr>
              <a:t>mot_de_passe</a:t>
            </a:r>
            <a:r>
              <a:rPr lang="fr-FR" sz="1000" dirty="0">
                <a:solidFill>
                  <a:schemeClr val="bg1"/>
                </a:solidFill>
              </a:rPr>
              <a:t>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a:t>
            </a:r>
            <a:r>
              <a:rPr lang="fr-FR" altLang="fr-FR" dirty="0" err="1">
                <a:solidFill>
                  <a:schemeClr val="bg1"/>
                </a:solidFill>
                <a:latin typeface="Arial" panose="020B0604020202020204" pitchFamily="34" charset="0"/>
              </a:rPr>
              <a:t>sequence</a:t>
            </a:r>
            <a:r>
              <a:rPr lang="fr-FR" altLang="fr-FR" dirty="0">
                <a:solidFill>
                  <a:schemeClr val="bg1"/>
                </a:solidFill>
                <a:latin typeface="Arial" panose="020B0604020202020204" pitchFamily="34" charset="0"/>
              </a:rPr>
              <a: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t>
            </a:r>
            <a:r>
              <a:rPr lang="fr-FR" altLang="fr-FR" dirty="0" err="1">
                <a:solidFill>
                  <a:schemeClr val="bg1"/>
                </a:solidFill>
                <a:latin typeface="Arial" panose="020B0604020202020204" pitchFamily="34" charset="0"/>
              </a:rPr>
              <a:t>AEIOUYaeiouy</a:t>
            </a:r>
            <a:r>
              <a:rPr lang="fr-FR" altLang="fr-FR" dirty="0">
                <a:solidFill>
                  <a:schemeClr val="bg1"/>
                </a:solidFill>
                <a:latin typeface="Arial" panose="020B0604020202020204" pitchFamily="34" charset="0"/>
              </a:rPr>
              <a:t>":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a:t>
            </a:r>
            <a:r>
              <a:rPr lang="fr-FR" sz="1200" dirty="0" err="1"/>
              <a:t>Generic</a:t>
            </a:r>
            <a:r>
              <a:rPr lang="fr-FR" sz="1200" dirty="0"/>
              <a:t>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a:t>
            </a:r>
            <a:r>
              <a:rPr lang="fr-FR" sz="1200" dirty="0" err="1"/>
              <a:t>Epoch</a:t>
            </a:r>
            <a:r>
              <a:rPr lang="fr-FR" sz="1200" dirty="0"/>
              <a:t>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a:t>
            </a:r>
            <a:r>
              <a:rPr lang="fr-FR" sz="1200" dirty="0" err="1"/>
              <a:t>Epoch</a:t>
            </a:r>
            <a:r>
              <a:rPr lang="fr-FR" sz="1200" dirty="0"/>
              <a:t>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a:t>
            </a:r>
            <a:r>
              <a:rPr lang="en-US" sz="1000" dirty="0" err="1">
                <a:solidFill>
                  <a:schemeClr val="bg1"/>
                </a:solidFill>
              </a:rPr>
              <a:t>time.time</a:t>
            </a:r>
            <a:r>
              <a:rPr lang="en-US" sz="1000" dirty="0">
                <a:solidFill>
                  <a:schemeClr val="bg1"/>
                </a:solidFill>
              </a:rPr>
              <a:t>()</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 On attend quelques secondes avant de taper la commande suivante</a:t>
            </a:r>
          </a:p>
          <a:p>
            <a:r>
              <a:rPr lang="fr-FR" sz="1000" dirty="0">
                <a:solidFill>
                  <a:schemeClr val="bg1"/>
                </a:solidFill>
              </a:rPr>
              <a:t>... fin = </a:t>
            </a:r>
            <a:r>
              <a:rPr lang="fr-FR" sz="1000" dirty="0" err="1">
                <a:solidFill>
                  <a:schemeClr val="bg1"/>
                </a:solidFill>
              </a:rPr>
              <a:t>time.time</a:t>
            </a:r>
            <a:r>
              <a:rPr lang="fr-FR" sz="1000" dirty="0">
                <a:solidFill>
                  <a:schemeClr val="bg1"/>
                </a:solidFill>
              </a:rPr>
              <a:t>()</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err="1">
                <a:solidFill>
                  <a:schemeClr val="bg1"/>
                </a:solidFill>
              </a:rPr>
              <a:t>time.localtime</a:t>
            </a:r>
            <a:r>
              <a:rPr lang="fr-FR" sz="1000" dirty="0">
                <a:solidFill>
                  <a:schemeClr val="bg1"/>
                </a:solidFill>
              </a:rPr>
              <a:t>()</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a:t>
            </a:r>
            <a:r>
              <a:rPr lang="fr-FR" sz="1200" dirty="0" err="1"/>
              <a:t>tm_year</a:t>
            </a:r>
            <a:r>
              <a:rPr lang="fr-FR" sz="1200" dirty="0"/>
              <a:t>: l'année sous la forme d'un entier ;</a:t>
            </a:r>
          </a:p>
          <a:p>
            <a:endParaRPr lang="fr-FR" sz="1200" dirty="0"/>
          </a:p>
          <a:p>
            <a:r>
              <a:rPr lang="fr-FR" sz="1200" dirty="0"/>
              <a:t>    </a:t>
            </a:r>
            <a:r>
              <a:rPr lang="fr-FR" sz="1200" dirty="0" err="1"/>
              <a:t>tm_mon</a:t>
            </a:r>
            <a:r>
              <a:rPr lang="fr-FR" sz="1200" dirty="0"/>
              <a:t>: le numéro du mois (entre 1 et 12) ;</a:t>
            </a:r>
          </a:p>
          <a:p>
            <a:endParaRPr lang="fr-FR" sz="1200" dirty="0"/>
          </a:p>
          <a:p>
            <a:r>
              <a:rPr lang="fr-FR" sz="1200" dirty="0"/>
              <a:t>    </a:t>
            </a:r>
            <a:r>
              <a:rPr lang="fr-FR" sz="1200" dirty="0" err="1"/>
              <a:t>tm_mday</a:t>
            </a:r>
            <a:r>
              <a:rPr lang="fr-FR" sz="1200" dirty="0"/>
              <a:t>: le numéro du jour du mois (entre 1 et 31, variant d'un mois et d'une année à l'autre) ;</a:t>
            </a:r>
          </a:p>
          <a:p>
            <a:endParaRPr lang="fr-FR" sz="1200" dirty="0"/>
          </a:p>
          <a:p>
            <a:r>
              <a:rPr lang="fr-FR" sz="1200" dirty="0"/>
              <a:t>    </a:t>
            </a:r>
            <a:r>
              <a:rPr lang="fr-FR" sz="1200" dirty="0" err="1"/>
              <a:t>tm_hour</a:t>
            </a:r>
            <a:r>
              <a:rPr lang="fr-FR" sz="1200" dirty="0"/>
              <a:t>: l'heure du jour (entre 0 et 23) ;</a:t>
            </a:r>
          </a:p>
          <a:p>
            <a:endParaRPr lang="fr-FR" sz="1200" dirty="0"/>
          </a:p>
          <a:p>
            <a:r>
              <a:rPr lang="fr-FR" sz="1200" dirty="0"/>
              <a:t>    </a:t>
            </a:r>
            <a:r>
              <a:rPr lang="fr-FR" sz="1200" dirty="0" err="1"/>
              <a:t>tm_min</a:t>
            </a:r>
            <a:r>
              <a:rPr lang="fr-FR" sz="1200" dirty="0"/>
              <a:t>: le nombre de minutes (entre 0 et 59) ;</a:t>
            </a:r>
          </a:p>
          <a:p>
            <a:endParaRPr lang="fr-FR" sz="1200" dirty="0"/>
          </a:p>
          <a:p>
            <a:r>
              <a:rPr lang="fr-FR" sz="1200" dirty="0"/>
              <a:t>    </a:t>
            </a:r>
            <a:r>
              <a:rPr lang="fr-FR" sz="1200" dirty="0" err="1"/>
              <a:t>tm_sec</a:t>
            </a:r>
            <a:r>
              <a:rPr lang="fr-FR" sz="1200" dirty="0"/>
              <a:t>: le nombre de secondes (entre 0 et 61, même si on n'utilisera ici que les valeurs de 0 à 59, c'est bien suffisant) ;</a:t>
            </a:r>
          </a:p>
          <a:p>
            <a:endParaRPr lang="fr-FR" sz="1200" dirty="0"/>
          </a:p>
          <a:p>
            <a:r>
              <a:rPr lang="fr-FR" sz="1200" dirty="0"/>
              <a:t>    </a:t>
            </a:r>
            <a:r>
              <a:rPr lang="fr-FR" sz="1200" dirty="0" err="1"/>
              <a:t>tm_wday</a:t>
            </a:r>
            <a:r>
              <a:rPr lang="fr-FR" sz="1200" dirty="0"/>
              <a:t>: un entier représentant le jour de la semaine (entre 0 et 6, 0 correspond par défaut au lundi) ;</a:t>
            </a:r>
          </a:p>
          <a:p>
            <a:endParaRPr lang="fr-FR" sz="1200" dirty="0"/>
          </a:p>
          <a:p>
            <a:r>
              <a:rPr lang="fr-FR" sz="1200" dirty="0"/>
              <a:t>    </a:t>
            </a:r>
            <a:r>
              <a:rPr lang="fr-FR" sz="1200" dirty="0" err="1"/>
              <a:t>tm_yday</a:t>
            </a:r>
            <a:r>
              <a:rPr lang="fr-FR" sz="1200" dirty="0"/>
              <a:t>: le jour de l'année, entre 1 et 366 ;</a:t>
            </a:r>
          </a:p>
          <a:p>
            <a:endParaRPr lang="fr-FR" sz="1200" dirty="0"/>
          </a:p>
          <a:p>
            <a:r>
              <a:rPr lang="fr-FR" sz="1200" dirty="0"/>
              <a:t>    </a:t>
            </a:r>
            <a:r>
              <a:rPr lang="fr-FR" sz="1200" dirty="0" err="1"/>
              <a:t>tm_isdst</a:t>
            </a:r>
            <a:r>
              <a:rPr lang="fr-FR" sz="1200" dirty="0"/>
              <a:t>: un entier représentant le changement d'heure local.</a:t>
            </a:r>
          </a:p>
          <a:p>
            <a:endParaRPr lang="fr-FR" sz="1200" dirty="0"/>
          </a:p>
          <a:p>
            <a:r>
              <a:rPr lang="fr-FR" sz="1200" dirty="0"/>
              <a:t>Comme toujours, si vous voulez en apprendre plus, je vous renvoie à la documentation officielle du </a:t>
            </a:r>
            <a:r>
              <a:rPr lang="fr-FR" sz="1200" dirty="0" err="1"/>
              <a:t>moduletime</a:t>
            </a:r>
            <a:r>
              <a:rPr lang="fr-FR" sz="1200" dirty="0"/>
              <a:t>.</a:t>
            </a:r>
          </a:p>
          <a:p>
            <a:endParaRPr lang="fr-FR" sz="1200" dirty="0"/>
          </a:p>
          <a:p>
            <a:r>
              <a:rPr lang="fr-FR" sz="1200" dirty="0"/>
              <a:t>Comme je l'ai dit plus haut, nous allons utiliser la </a:t>
            </a:r>
            <a:r>
              <a:rPr lang="fr-FR" sz="1200" dirty="0" err="1"/>
              <a:t>fonctionlocaltime</a:t>
            </a:r>
            <a:r>
              <a:rPr lang="fr-FR" sz="1200" dirty="0"/>
              <a:t>. Elle prend un paramètre optionnel : le timestamp tel que nous l'avons découvert plus haut. Si ce paramètre n'est pas </a:t>
            </a:r>
            <a:r>
              <a:rPr lang="fr-FR" sz="1200" dirty="0" err="1"/>
              <a:t>précisé,localtimeutilisera</a:t>
            </a:r>
            <a:r>
              <a:rPr lang="fr-FR" sz="1200" dirty="0"/>
              <a:t> </a:t>
            </a:r>
            <a:r>
              <a:rPr lang="fr-FR" sz="1200" dirty="0" err="1"/>
              <a:t>automatiquementtime.time</a:t>
            </a:r>
            <a:r>
              <a:rPr lang="fr-FR" sz="1200" dirty="0"/>
              <a:t>()et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a:t>
            </a:r>
            <a:r>
              <a:rPr lang="fr-FR" sz="1000" dirty="0" err="1">
                <a:solidFill>
                  <a:schemeClr val="bg1"/>
                </a:solidFill>
              </a:rPr>
              <a:t>tm_year</a:t>
            </a:r>
            <a:r>
              <a:rPr lang="fr-FR" sz="1000" dirty="0">
                <a:solidFill>
                  <a:schemeClr val="bg1"/>
                </a:solidFill>
              </a:rPr>
              <a:t>=2011,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err="1"/>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a:t>
            </a:r>
            <a:r>
              <a:rPr lang="fr-FR" sz="1200" dirty="0" err="1"/>
              <a:t>estsleepet</a:t>
            </a:r>
            <a:r>
              <a:rPr lang="fr-FR" sz="1200" dirty="0"/>
              <a: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time.sleep</a:t>
            </a:r>
            <a:r>
              <a:rPr lang="fr-FR" sz="1000" dirty="0">
                <a:solidFill>
                  <a:schemeClr val="bg1"/>
                </a:solidFill>
              </a:rPr>
              <a:t>(3.5)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err="1">
                <a:solidFill>
                  <a:schemeClr val="bg1"/>
                </a:solidFill>
              </a:rPr>
              <a:t>time.strftime</a:t>
            </a:r>
            <a:r>
              <a:rPr lang="fr-FR" sz="1000" dirty="0">
                <a:solidFill>
                  <a:schemeClr val="bg1"/>
                </a:solidFill>
              </a:rPr>
              <a:t>('%Y')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a:t>
            </a:r>
            <a:r>
              <a:rPr lang="fr-FR" sz="1200" dirty="0" err="1"/>
              <a:t>moduletimepropose</a:t>
            </a:r>
            <a:r>
              <a:rPr lang="fr-FR" sz="1200" dirty="0"/>
              <a:t>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a:t>
            </a:r>
            <a:r>
              <a:rPr lang="fr-FR" sz="1200" dirty="0" err="1"/>
              <a:t>moduletime</a:t>
            </a:r>
            <a:r>
              <a:rPr lang="fr-FR" sz="1200" dirty="0"/>
              <a:t>.</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err="1"/>
              <a:t>Hour</a:t>
            </a:r>
            <a:r>
              <a:rPr lang="fr-FR" sz="1200" dirty="0"/>
              <a:t>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err="1"/>
              <a:t>Microsecond</a:t>
            </a:r>
            <a:r>
              <a:rPr lang="fr-FR" sz="1200" dirty="0"/>
              <a:t> (0 par défaut) : la précision de l'heure en micro-secondes, entre 0 et 1.000.000 ;</a:t>
            </a:r>
          </a:p>
          <a:p>
            <a:pPr marL="628650" lvl="1" indent="-171450">
              <a:buFont typeface="Arial" panose="020B0604020202020204" pitchFamily="34" charset="0"/>
              <a:buChar char="•"/>
            </a:pPr>
            <a:r>
              <a:rPr lang="fr-FR" sz="1200" i="1" dirty="0" err="1"/>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a:t>
            </a:r>
            <a:r>
              <a:rPr lang="en-US" sz="6000" dirty="0" err="1">
                <a:solidFill>
                  <a:schemeClr val="accent5">
                    <a:lumMod val="75000"/>
                  </a:schemeClr>
                </a:solidFill>
              </a:rPr>
              <a:t>cles</a:t>
            </a:r>
            <a:r>
              <a:rPr lang="en-US" sz="6000" dirty="0">
                <a:solidFill>
                  <a:schemeClr val="accent5">
                    <a:lumMod val="75000"/>
                  </a:schemeClr>
                </a:solidFill>
              </a:rPr>
              <a:t>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err="1"/>
              <a:t>getcwd</a:t>
            </a:r>
            <a:r>
              <a:rPr lang="fr-FR" sz="1200" dirty="0"/>
              <a:t> (</a:t>
            </a:r>
            <a:r>
              <a:rPr lang="fr-FR" sz="1200" dirty="0" err="1"/>
              <a:t>Get</a:t>
            </a:r>
            <a:r>
              <a:rPr lang="fr-FR" sz="1200" dirty="0"/>
              <a:t> </a:t>
            </a:r>
            <a:r>
              <a:rPr lang="fr-FR" sz="1200" dirty="0" err="1"/>
              <a:t>Current</a:t>
            </a:r>
            <a:r>
              <a:rPr lang="fr-FR" sz="1200" dirty="0"/>
              <a:t> </a:t>
            </a:r>
            <a:r>
              <a:rPr lang="fr-FR" sz="1200" dirty="0" err="1"/>
              <a:t>Working</a:t>
            </a:r>
            <a:r>
              <a:rPr lang="fr-FR" sz="1200" dirty="0"/>
              <a:t> Directory).</a:t>
            </a:r>
          </a:p>
          <a:p>
            <a:r>
              <a:rPr lang="fr-FR" sz="1200" dirty="0"/>
              <a:t>Une petite subtilité : si vous essayez de faire appel à </a:t>
            </a:r>
            <a:r>
              <a:rPr lang="fr-FR" sz="1200" i="1" dirty="0" err="1"/>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a:t>
            </a:r>
            <a:r>
              <a:rPr lang="fr-FR" sz="1000" dirty="0" err="1">
                <a:solidFill>
                  <a:schemeClr val="bg1"/>
                </a:solidFill>
              </a:rPr>
              <a:t>stdout</a:t>
            </a:r>
            <a:r>
              <a:rPr lang="fr-FR" sz="1000" dirty="0">
                <a:solidFill>
                  <a:schemeClr val="bg1"/>
                </a:solidFill>
              </a:rPr>
              <a: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a:t>
            </a:r>
            <a:r>
              <a:rPr lang="fr-FR" sz="1200" dirty="0" err="1"/>
              <a:t>getcwd</a:t>
            </a:r>
            <a:r>
              <a:rPr lang="fr-FR" sz="1200" dirty="0"/>
              <a:t>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err="1">
                <a:solidFill>
                  <a:schemeClr val="bg1"/>
                </a:solidFill>
              </a:rPr>
              <a:t>os.getcwd</a:t>
            </a:r>
            <a:r>
              <a:rPr lang="fr-FR" sz="1000" dirty="0">
                <a:solidFill>
                  <a:schemeClr val="bg1"/>
                </a:solidFill>
              </a:rPr>
              <a:t>()</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La documentation de Python nous conseille malgré tout de garder de préférence les objets d'origine sous la main plutôt que d'aller les chercher dans sys.__</a:t>
            </a:r>
            <a:r>
              <a:rPr lang="fr-FR" sz="1200" dirty="0" err="1"/>
              <a:t>stdin</a:t>
            </a:r>
            <a:r>
              <a:rPr lang="fr-FR" sz="1200" dirty="0"/>
              <a:t>__, sys.__</a:t>
            </a:r>
            <a:r>
              <a:rPr lang="fr-FR" sz="1200" dirty="0" err="1"/>
              <a:t>stdout</a:t>
            </a:r>
            <a:r>
              <a:rPr lang="fr-FR" sz="1200" dirty="0"/>
              <a:t>__ et sys.__</a:t>
            </a:r>
            <a:r>
              <a:rPr lang="fr-FR" sz="1200" dirty="0" err="1"/>
              <a:t>stderr</a:t>
            </a:r>
            <a:r>
              <a:rPr lang="fr-FR" sz="1200" dirty="0"/>
              <a:t>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a:t>
            </a:r>
            <a:r>
              <a:rPr lang="fr-FR" sz="2800" dirty="0" err="1"/>
              <a:t>grace</a:t>
            </a:r>
            <a:r>
              <a:rPr lang="fr-FR" sz="2800" dirty="0"/>
              <a:t> au </a:t>
            </a:r>
            <a:r>
              <a:rPr lang="fr-FR" sz="2800" dirty="0" err="1"/>
              <a:t>mot-cle</a:t>
            </a:r>
            <a:r>
              <a:rPr lang="fr-FR" sz="2800" dirty="0"/>
              <a:t>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a:t>
            </a:r>
            <a:r>
              <a:rPr lang="fr-FR" sz="2800" dirty="0" err="1"/>
              <a:t>sequence</a:t>
            </a:r>
            <a:r>
              <a:rPr lang="fr-FR" sz="2800" dirty="0"/>
              <a:t> </a:t>
            </a:r>
            <a:r>
              <a:rPr lang="fr-FR" sz="2800" dirty="0" err="1"/>
              <a:t>grace</a:t>
            </a:r>
            <a:r>
              <a:rPr lang="fr-FR" sz="2800" dirty="0"/>
              <a:t> à la syntaxe </a:t>
            </a:r>
            <a:r>
              <a:rPr lang="fr-FR" sz="2800" b="1" i="1" dirty="0"/>
              <a:t>for element in </a:t>
            </a:r>
            <a:r>
              <a:rPr lang="fr-FR" sz="2800" b="1" i="1" dirty="0" err="1"/>
              <a:t>sequence</a:t>
            </a:r>
            <a:r>
              <a:rPr lang="fr-FR" sz="2800" b="1" i="1" dirty="0"/>
              <a:t>:</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t>
            </a:r>
            <a:r>
              <a:rPr lang="fr-FR" sz="1200" dirty="0" err="1"/>
              <a:t>argv</a:t>
            </a:r>
            <a:r>
              <a:rPr lang="fr-FR" sz="1200" dirty="0"/>
              <a:t>.</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a:t>
            </a:r>
            <a:r>
              <a:rPr lang="fr-FR" sz="1200" dirty="0" err="1"/>
              <a:t>parse_args</a:t>
            </a:r>
            <a:r>
              <a:rPr lang="fr-FR" sz="1200" dirty="0"/>
              <a:t>()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a:t>
            </a:r>
            <a:r>
              <a:rPr lang="en-US" sz="1100" dirty="0" err="1">
                <a:solidFill>
                  <a:schemeClr val="bg1"/>
                </a:solidFill>
              </a:rPr>
              <a:t>nombre</a:t>
            </a:r>
            <a:r>
              <a:rPr lang="en-US" sz="1100" dirty="0">
                <a:solidFill>
                  <a:schemeClr val="bg1"/>
                </a:solidFill>
              </a:rPr>
              <a:t>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a:t>
            </a:r>
            <a:r>
              <a:rPr lang="en-US" sz="1100" dirty="0" err="1">
                <a:solidFill>
                  <a:schemeClr val="bg1"/>
                </a:solidFill>
              </a:rPr>
              <a:t>nombre</a:t>
            </a:r>
            <a:r>
              <a:rPr lang="en-US" sz="1100" dirty="0">
                <a:solidFill>
                  <a:schemeClr val="bg1"/>
                </a:solidFill>
              </a:rPr>
              <a:t>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a:t>
            </a:r>
            <a:r>
              <a:rPr lang="en-US" sz="1100" dirty="0" err="1">
                <a:solidFill>
                  <a:schemeClr val="bg1"/>
                </a:solidFill>
              </a:rPr>
              <a:t>Vous</a:t>
            </a:r>
            <a:r>
              <a:rPr lang="en-US" sz="1100" dirty="0">
                <a:solidFill>
                  <a:schemeClr val="bg1"/>
                </a:solidFill>
              </a:rPr>
              <a:t> </a:t>
            </a:r>
            <a:r>
              <a:rPr lang="en-US" sz="1100" dirty="0" err="1">
                <a:solidFill>
                  <a:schemeClr val="bg1"/>
                </a:solidFill>
              </a:rPr>
              <a:t>avez</a:t>
            </a:r>
            <a:r>
              <a:rPr lang="en-US" sz="1100" dirty="0">
                <a:solidFill>
                  <a:schemeClr val="bg1"/>
                </a:solidFill>
              </a:rPr>
              <a:t> </a:t>
            </a:r>
            <a:r>
              <a:rPr lang="en-US" sz="1100" dirty="0" err="1">
                <a:solidFill>
                  <a:schemeClr val="bg1"/>
                </a:solidFill>
              </a:rPr>
              <a:t>précisé</a:t>
            </a:r>
            <a:r>
              <a:rPr lang="en-US" sz="1100" dirty="0">
                <a:solidFill>
                  <a:schemeClr val="bg1"/>
                </a:solidFill>
              </a:rPr>
              <a:t>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err="1">
                <a:solidFill>
                  <a:schemeClr val="accent5">
                    <a:lumMod val="75000"/>
                  </a:schemeClr>
                </a:solidFill>
              </a:rPr>
              <a:t>Useful</a:t>
            </a:r>
            <a:r>
              <a:rPr lang="fr-FR" sz="9600" dirty="0">
                <a:solidFill>
                  <a:schemeClr val="accent5">
                    <a:lumMod val="75000"/>
                  </a:schemeClr>
                </a:solidFill>
              </a:rPr>
              <a:t>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a:t>
            </a:r>
            <a:r>
              <a:rPr lang="en-US" sz="1100" dirty="0" err="1">
                <a:solidFill>
                  <a:schemeClr val="bg1"/>
                </a:solidFill>
              </a:rPr>
              <a:t>nombre</a:t>
            </a:r>
            <a:r>
              <a:rPr lang="en-US" sz="1100" dirty="0">
                <a:solidFill>
                  <a:schemeClr val="bg1"/>
                </a:solidFill>
              </a:rPr>
              <a:t>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a:t>
            </a:r>
            <a:r>
              <a:rPr lang="en-US" sz="1100" dirty="0" err="1">
                <a:solidFill>
                  <a:schemeClr val="bg1"/>
                </a:solidFill>
              </a:rPr>
              <a:t>xpositional</a:t>
            </a:r>
            <a:r>
              <a:rPr lang="en-US" sz="1100" dirty="0">
                <a:solidFill>
                  <a:schemeClr val="bg1"/>
                </a:solidFill>
              </a:rPr>
              <a:t> arguments:</a:t>
            </a:r>
          </a:p>
          <a:p>
            <a:r>
              <a:rPr lang="en-US" sz="1100" dirty="0">
                <a:solidFill>
                  <a:schemeClr val="bg1"/>
                </a:solidFill>
              </a:rPr>
              <a:t>x le </a:t>
            </a:r>
            <a:r>
              <a:rPr lang="en-US" sz="1100" dirty="0" err="1">
                <a:solidFill>
                  <a:schemeClr val="bg1"/>
                </a:solidFill>
              </a:rPr>
              <a:t>nombre</a:t>
            </a:r>
            <a:r>
              <a:rPr lang="en-US" sz="1100" dirty="0">
                <a:solidFill>
                  <a:schemeClr val="bg1"/>
                </a:solidFill>
              </a:rPr>
              <a:t> à mettre au </a:t>
            </a:r>
            <a:r>
              <a:rPr lang="en-US" sz="1100" dirty="0" err="1">
                <a:solidFill>
                  <a:schemeClr val="bg1"/>
                </a:solidFill>
              </a:rPr>
              <a:t>carréoptional</a:t>
            </a:r>
            <a:r>
              <a:rPr lang="en-US" sz="1100" dirty="0">
                <a:solidFill>
                  <a:schemeClr val="bg1"/>
                </a:solidFill>
              </a:rPr>
              <a:t>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a:t>
            </a:r>
            <a:r>
              <a:rPr lang="de-DE" sz="1100" dirty="0" err="1">
                <a:solidFill>
                  <a:schemeClr val="bg1"/>
                </a:solidFill>
              </a:rPr>
              <a:t>import</a:t>
            </a:r>
            <a:r>
              <a:rPr lang="de-DE" sz="1100" dirty="0">
                <a:solidFill>
                  <a:schemeClr val="bg1"/>
                </a:solidFill>
              </a:rPr>
              <a:t> </a:t>
            </a:r>
            <a:r>
              <a:rPr lang="de-DE" sz="1100" dirty="0" err="1">
                <a:solidFill>
                  <a:schemeClr val="bg1"/>
                </a:solidFill>
              </a:rPr>
              <a:t>os</a:t>
            </a:r>
            <a:endParaRPr lang="de-DE" sz="1100" dirty="0">
              <a:solidFill>
                <a:schemeClr val="bg1"/>
              </a:solidFill>
            </a:endParaRPr>
          </a:p>
          <a:p>
            <a:r>
              <a:rPr lang="de-DE" sz="1100" dirty="0">
                <a:solidFill>
                  <a:schemeClr val="bg1"/>
                </a:solidFill>
              </a:rPr>
              <a:t>&gt;&gt;&gt; </a:t>
            </a:r>
            <a:r>
              <a:rPr lang="de-DE" sz="1100" dirty="0" err="1">
                <a:solidFill>
                  <a:schemeClr val="bg1"/>
                </a:solidFill>
              </a:rPr>
              <a:t>cmd</a:t>
            </a:r>
            <a:r>
              <a:rPr lang="de-DE" sz="1100" dirty="0">
                <a:solidFill>
                  <a:schemeClr val="bg1"/>
                </a:solidFill>
              </a:rPr>
              <a:t> = </a:t>
            </a:r>
            <a:r>
              <a:rPr lang="de-DE" sz="1100" dirty="0" err="1">
                <a:solidFill>
                  <a:schemeClr val="bg1"/>
                </a:solidFill>
              </a:rPr>
              <a:t>os.popen</a:t>
            </a:r>
            <a:r>
              <a:rPr lang="de-DE" sz="1100" dirty="0">
                <a:solidFill>
                  <a:schemeClr val="bg1"/>
                </a:solidFill>
              </a:rPr>
              <a:t>("ls")                                                        </a:t>
            </a:r>
          </a:p>
          <a:p>
            <a:r>
              <a:rPr lang="de-DE" sz="1100" dirty="0">
                <a:solidFill>
                  <a:schemeClr val="bg1"/>
                </a:solidFill>
              </a:rPr>
              <a:t>&gt;&gt;&gt; </a:t>
            </a:r>
            <a:r>
              <a:rPr lang="de-DE" sz="1100" dirty="0" err="1">
                <a:solidFill>
                  <a:schemeClr val="bg1"/>
                </a:solidFill>
              </a:rPr>
              <a:t>cmd</a:t>
            </a:r>
            <a:r>
              <a:rPr lang="de-DE" sz="1100" dirty="0">
                <a:solidFill>
                  <a:schemeClr val="bg1"/>
                </a:solidFill>
              </a:rPr>
              <a:t>                                                                         </a:t>
            </a:r>
          </a:p>
          <a:p>
            <a:r>
              <a:rPr lang="de-DE" sz="1100" dirty="0">
                <a:solidFill>
                  <a:schemeClr val="bg1"/>
                </a:solidFill>
              </a:rPr>
              <a:t>&lt;</a:t>
            </a:r>
            <a:r>
              <a:rPr lang="de-DE" sz="1100" dirty="0" err="1">
                <a:solidFill>
                  <a:schemeClr val="bg1"/>
                </a:solidFill>
              </a:rPr>
              <a:t>os</a:t>
            </a:r>
            <a:r>
              <a:rPr lang="de-DE" sz="1100" dirty="0">
                <a:solidFill>
                  <a:schemeClr val="bg1"/>
                </a:solidFill>
              </a:rPr>
              <a:t>._</a:t>
            </a:r>
            <a:r>
              <a:rPr lang="de-DE" sz="1100" dirty="0" err="1">
                <a:solidFill>
                  <a:schemeClr val="bg1"/>
                </a:solidFill>
              </a:rPr>
              <a:t>wrap_close</a:t>
            </a:r>
            <a:r>
              <a:rPr lang="de-DE" sz="1100" dirty="0">
                <a:solidFill>
                  <a:schemeClr val="bg1"/>
                </a:solidFill>
              </a:rPr>
              <a:t> </a:t>
            </a:r>
            <a:r>
              <a:rPr lang="de-DE" sz="1100" dirty="0" err="1">
                <a:solidFill>
                  <a:schemeClr val="bg1"/>
                </a:solidFill>
              </a:rPr>
              <a:t>object</a:t>
            </a:r>
            <a:r>
              <a:rPr lang="de-DE" sz="1100" dirty="0">
                <a:solidFill>
                  <a:schemeClr val="bg1"/>
                </a:solidFill>
              </a:rPr>
              <a:t> at 0x7f81d16554d0&gt;                                       </a:t>
            </a:r>
          </a:p>
          <a:p>
            <a:r>
              <a:rPr lang="de-DE" sz="1100" dirty="0">
                <a:solidFill>
                  <a:schemeClr val="bg1"/>
                </a:solidFill>
              </a:rPr>
              <a:t>&gt;&gt;&gt; </a:t>
            </a:r>
            <a:r>
              <a:rPr lang="de-DE" sz="1100" dirty="0" err="1">
                <a:solidFill>
                  <a:schemeClr val="bg1"/>
                </a:solidFill>
              </a:rPr>
              <a:t>cmd.read</a:t>
            </a:r>
            <a:r>
              <a:rPr lang="de-DE" sz="1100" dirty="0">
                <a:solidFill>
                  <a:schemeClr val="bg1"/>
                </a:solidFill>
              </a:rPr>
              <a:t>()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math.pow</a:t>
            </a:r>
            <a:r>
              <a:rPr lang="fr-FR" sz="1100" dirty="0">
                <a:solidFill>
                  <a:schemeClr val="bg1"/>
                </a:solidFill>
              </a:rPr>
              <a:t>(5,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a:t>
            </a:r>
            <a:r>
              <a:rPr lang="fr-FR" sz="1100" dirty="0" err="1">
                <a:solidFill>
                  <a:schemeClr val="bg1"/>
                </a:solidFill>
              </a:rPr>
              <a:t>math.exp</a:t>
            </a:r>
            <a:r>
              <a:rPr lang="fr-FR" sz="1100" dirty="0">
                <a:solidFill>
                  <a:schemeClr val="bg1"/>
                </a:solidFill>
              </a:rPr>
              <a:t>(5)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err="1"/>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err="1"/>
              <a:t>acos</a:t>
            </a:r>
            <a:r>
              <a:rPr lang="fr-FR" sz="1200" dirty="0"/>
              <a:t> : arc cosinus ;</a:t>
            </a:r>
          </a:p>
          <a:p>
            <a:endParaRPr lang="fr-FR" sz="1200" dirty="0"/>
          </a:p>
          <a:p>
            <a:r>
              <a:rPr lang="fr-FR" sz="1200" dirty="0"/>
              <a:t>    </a:t>
            </a:r>
            <a:r>
              <a:rPr lang="fr-FR" sz="1200" b="1" dirty="0" err="1"/>
              <a:t>asin</a:t>
            </a:r>
            <a:r>
              <a:rPr lang="fr-FR" sz="1200" dirty="0"/>
              <a:t> : arc sinus ;</a:t>
            </a:r>
          </a:p>
          <a:p>
            <a:endParaRPr lang="fr-FR" sz="1200" dirty="0"/>
          </a:p>
          <a:p>
            <a:r>
              <a:rPr lang="fr-FR" sz="1200" dirty="0"/>
              <a:t>    </a:t>
            </a:r>
            <a:r>
              <a:rPr lang="fr-FR" sz="1200" b="1" dirty="0" err="1"/>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err="1">
                <a:solidFill>
                  <a:schemeClr val="accent5">
                    <a:lumMod val="75000"/>
                  </a:schemeClr>
                </a:solidFill>
              </a:rPr>
              <a:t>Useful</a:t>
            </a:r>
            <a:r>
              <a:rPr lang="fr-FR" sz="6000" dirty="0">
                <a:solidFill>
                  <a:schemeClr val="accent5">
                    <a:lumMod val="75000"/>
                  </a:schemeClr>
                </a:solidFill>
              </a:rPr>
              <a:t> Operators in python: range 1/11</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a:t>
            </a:r>
            <a:r>
              <a:rPr lang="fr-FR" sz="1400" b="1" dirty="0" err="1">
                <a:solidFill>
                  <a:schemeClr val="bg1"/>
                </a:solidFill>
              </a:rPr>
              <a:t>num</a:t>
            </a:r>
            <a:r>
              <a:rPr lang="fr-FR" sz="1400" b="1" dirty="0">
                <a:solidFill>
                  <a:schemeClr val="bg1"/>
                </a:solidFill>
              </a:rPr>
              <a:t> in range(10):   # 10 is not </a:t>
            </a:r>
            <a:r>
              <a:rPr lang="fr-FR" sz="1400" b="1" dirty="0" err="1">
                <a:solidFill>
                  <a:schemeClr val="bg1"/>
                </a:solidFill>
              </a:rPr>
              <a:t>included</a:t>
            </a:r>
            <a:endParaRPr lang="fr-FR" sz="1400" b="1" dirty="0">
              <a:solidFill>
                <a:schemeClr val="bg1"/>
              </a:solidFill>
            </a:endParaRPr>
          </a:p>
          <a:p>
            <a:r>
              <a:rPr lang="fr-FR" sz="1400" b="1" dirty="0">
                <a:solidFill>
                  <a:schemeClr val="bg1"/>
                </a:solidFill>
              </a:rPr>
              <a:t>   print(</a:t>
            </a:r>
            <a:r>
              <a:rPr lang="fr-FR" sz="1400" b="1" dirty="0" err="1">
                <a:solidFill>
                  <a:schemeClr val="bg1"/>
                </a:solidFill>
              </a:rPr>
              <a:t>num</a:t>
            </a:r>
            <a:r>
              <a:rPr lang="fr-FR" sz="1400" b="1" dirty="0">
                <a:solidFill>
                  <a:schemeClr val="bg1"/>
                </a:solidFill>
              </a:rPr>
              <a:t>)</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a:t>
            </a:r>
            <a:r>
              <a:rPr lang="fr-FR" sz="1400" b="1" dirty="0" err="1">
                <a:solidFill>
                  <a:schemeClr val="bg1"/>
                </a:solidFill>
              </a:rPr>
              <a:t>num</a:t>
            </a:r>
            <a:r>
              <a:rPr lang="fr-FR" sz="1400" b="1" dirty="0">
                <a:solidFill>
                  <a:schemeClr val="bg1"/>
                </a:solidFill>
              </a:rPr>
              <a:t> in range(0,11,2): # </a:t>
            </a:r>
            <a:r>
              <a:rPr lang="fr-FR" sz="1400" b="1" dirty="0" err="1">
                <a:solidFill>
                  <a:schemeClr val="bg1"/>
                </a:solidFill>
              </a:rPr>
              <a:t>we</a:t>
            </a:r>
            <a:r>
              <a:rPr lang="fr-FR" sz="1400" b="1" dirty="0">
                <a:solidFill>
                  <a:schemeClr val="bg1"/>
                </a:solidFill>
              </a:rPr>
              <a:t> put 11 to </a:t>
            </a:r>
            <a:r>
              <a:rPr lang="fr-FR" sz="1400" b="1" dirty="0" err="1">
                <a:solidFill>
                  <a:schemeClr val="bg1"/>
                </a:solidFill>
              </a:rPr>
              <a:t>get</a:t>
            </a:r>
            <a:r>
              <a:rPr lang="fr-FR" sz="1400" b="1" dirty="0">
                <a:solidFill>
                  <a:schemeClr val="bg1"/>
                </a:solidFill>
              </a:rPr>
              <a: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err="1"/>
              <a:t>math.pi</a:t>
            </a:r>
            <a:r>
              <a:rPr lang="fr-FR" sz="1200" b="1" dirty="0"/>
              <a:t> </a:t>
            </a:r>
            <a:r>
              <a:rPr lang="fr-FR" sz="1200" dirty="0"/>
              <a:t>naturellement, ainsi que </a:t>
            </a:r>
            <a:r>
              <a:rPr lang="fr-FR" sz="1200" b="1" dirty="0" err="1"/>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err="1"/>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a:t>
            </a:r>
            <a:r>
              <a:rPr lang="fr-FR" sz="1200" b="1" dirty="0" err="1"/>
              <a:t>numerateur</a:t>
            </a:r>
            <a:r>
              <a:rPr lang="fr-FR" sz="1200" b="1" dirty="0"/>
              <a:t> / </a:t>
            </a:r>
            <a:r>
              <a:rPr lang="fr-FR" sz="1200" b="1" dirty="0" err="1"/>
              <a:t>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un_demi</a:t>
            </a:r>
            <a:r>
              <a:rPr lang="fr-FR" sz="1100" dirty="0">
                <a:solidFill>
                  <a:schemeClr val="bg1"/>
                </a:solidFill>
              </a:rPr>
              <a:t> = Fraction(1, 2)</a:t>
            </a:r>
          </a:p>
          <a:p>
            <a:r>
              <a:rPr lang="fr-FR" sz="1100" dirty="0">
                <a:solidFill>
                  <a:schemeClr val="bg1"/>
                </a:solidFill>
              </a:rPr>
              <a:t>&gt;&gt;&gt;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Fraction('1/4')</a:t>
            </a:r>
          </a:p>
          <a:p>
            <a:r>
              <a:rPr lang="fr-FR" sz="1100" dirty="0">
                <a:solidFill>
                  <a:schemeClr val="bg1"/>
                </a:solidFill>
              </a:rPr>
              <a:t>&gt;&gt;&gt;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a:t>
            </a:r>
          </a:p>
          <a:p>
            <a:r>
              <a:rPr lang="fr-FR" sz="1100" dirty="0">
                <a:solidFill>
                  <a:schemeClr val="bg1"/>
                </a:solidFill>
              </a:rPr>
              <a:t>&gt;&gt;&gt; </a:t>
            </a:r>
            <a:r>
              <a:rPr lang="fr-FR" sz="1100" dirty="0" err="1">
                <a:solidFill>
                  <a:schemeClr val="bg1"/>
                </a:solidFill>
              </a:rPr>
              <a:t>autre_fraction</a:t>
            </a:r>
            <a:r>
              <a:rPr lang="fr-FR" sz="1100" dirty="0">
                <a:solidFill>
                  <a:schemeClr val="bg1"/>
                </a:solidFill>
              </a:rPr>
              <a:t> = Fraction(-5, 30)</a:t>
            </a:r>
          </a:p>
          <a:p>
            <a:r>
              <a:rPr lang="fr-FR" sz="1100" dirty="0">
                <a:solidFill>
                  <a:schemeClr val="bg1"/>
                </a:solidFill>
              </a:rPr>
              <a:t>&gt;&gt;&gt; </a:t>
            </a:r>
            <a:r>
              <a:rPr lang="fr-FR" sz="1100" dirty="0" err="1">
                <a:solidFill>
                  <a:schemeClr val="bg1"/>
                </a:solidFill>
              </a:rPr>
              <a:t>autre_fraction</a:t>
            </a:r>
            <a:endParaRPr lang="fr-FR" sz="1100" dirty="0">
              <a:solidFill>
                <a:schemeClr val="bg1"/>
              </a:solidFill>
            </a:endParaRP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Fraction.from_float</a:t>
            </a:r>
            <a:r>
              <a:rPr lang="en-US" sz="1100" dirty="0">
                <a:solidFill>
                  <a:schemeClr val="bg1"/>
                </a:solidFill>
              </a:rPr>
              <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a:t>
            </a:r>
            <a:r>
              <a:rPr lang="fr-FR" sz="1100" dirty="0" err="1">
                <a:solidFill>
                  <a:schemeClr val="bg1"/>
                </a:solidFill>
              </a:rPr>
              <a:t>un_quart</a:t>
            </a:r>
            <a:r>
              <a:rPr lang="fr-FR" sz="1100" dirty="0">
                <a:solidFill>
                  <a:schemeClr val="bg1"/>
                </a:solidFill>
              </a:rPr>
              <a: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Fraction(1, 10)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r>
              <a:rPr lang="fr-FR" sz="1100" dirty="0">
                <a:solidFill>
                  <a:schemeClr val="bg1"/>
                </a:solidFill>
              </a:rPr>
              <a:t> + </a:t>
            </a:r>
            <a:r>
              <a:rPr lang="fr-FR" sz="1100" dirty="0" err="1">
                <a:solidFill>
                  <a:schemeClr val="bg1"/>
                </a:solidFill>
              </a:rPr>
              <a:t>un_dixieme</a:t>
            </a:r>
            <a:endParaRPr lang="fr-FR" sz="1100" dirty="0">
              <a:solidFill>
                <a:schemeClr val="bg1"/>
              </a:solidFill>
            </a:endParaRP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un_dixieme</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Fraction(1, 40)</a:t>
            </a:r>
          </a:p>
          <a:p>
            <a:r>
              <a:rPr lang="fr-FR" sz="1100" dirty="0">
                <a:solidFill>
                  <a:schemeClr val="bg1"/>
                </a:solidFill>
              </a:rPr>
              <a:t>&gt;&gt;&gt; </a:t>
            </a:r>
            <a:r>
              <a:rPr lang="fr-FR" sz="1100" dirty="0" err="1">
                <a:solidFill>
                  <a:schemeClr val="bg1"/>
                </a:solidFill>
              </a:rPr>
              <a:t>un_dixieme</a:t>
            </a:r>
            <a:r>
              <a:rPr lang="fr-FR" sz="1100" dirty="0">
                <a:solidFill>
                  <a:schemeClr val="bg1"/>
                </a:solidFill>
              </a:rPr>
              <a:t> + 5</a:t>
            </a:r>
          </a:p>
          <a:p>
            <a:r>
              <a:rPr lang="fr-FR" sz="1100" dirty="0">
                <a:solidFill>
                  <a:schemeClr val="bg1"/>
                </a:solidFill>
              </a:rPr>
              <a:t>Fraction(51, 10)</a:t>
            </a:r>
          </a:p>
          <a:p>
            <a:r>
              <a:rPr lang="fr-FR" sz="1100" dirty="0">
                <a:solidFill>
                  <a:schemeClr val="bg1"/>
                </a:solidFill>
              </a:rPr>
              <a:t>&gt;&gt;&gt; </a:t>
            </a:r>
            <a:r>
              <a:rPr lang="fr-FR" sz="1100" dirty="0" err="1">
                <a:solidFill>
                  <a:schemeClr val="bg1"/>
                </a:solidFill>
              </a:rPr>
              <a:t>un_demi</a:t>
            </a:r>
            <a:r>
              <a:rPr lang="fr-FR" sz="1100" dirty="0">
                <a:solidFill>
                  <a:schemeClr val="bg1"/>
                </a:solidFill>
              </a:rPr>
              <a:t> / </a:t>
            </a:r>
            <a:r>
              <a:rPr lang="fr-FR" sz="1100" dirty="0" err="1">
                <a:solidFill>
                  <a:schemeClr val="bg1"/>
                </a:solidFill>
              </a:rPr>
              <a:t>un_quart</a:t>
            </a:r>
            <a:endParaRPr lang="fr-FR" sz="1100" dirty="0">
              <a:solidFill>
                <a:schemeClr val="bg1"/>
              </a:solidFill>
            </a:endParaRPr>
          </a:p>
          <a:p>
            <a:r>
              <a:rPr lang="fr-FR" sz="1100" dirty="0">
                <a:solidFill>
                  <a:schemeClr val="bg1"/>
                </a:solidFill>
              </a:rPr>
              <a:t>Fraction(2, 1)</a:t>
            </a:r>
          </a:p>
          <a:p>
            <a:r>
              <a:rPr lang="fr-FR" sz="1100" dirty="0">
                <a:solidFill>
                  <a:schemeClr val="bg1"/>
                </a:solidFill>
              </a:rPr>
              <a:t>&gt;&gt;&gt; </a:t>
            </a:r>
            <a:r>
              <a:rPr lang="fr-FR" sz="1100" dirty="0" err="1">
                <a:solidFill>
                  <a:schemeClr val="bg1"/>
                </a:solidFill>
              </a:rPr>
              <a:t>un_quart</a:t>
            </a:r>
            <a:r>
              <a:rPr lang="fr-FR" sz="1100" dirty="0">
                <a:solidFill>
                  <a:schemeClr val="bg1"/>
                </a:solidFill>
              </a:rPr>
              <a:t> / </a:t>
            </a:r>
            <a:r>
              <a:rPr lang="fr-FR" sz="1100" dirty="0" err="1">
                <a:solidFill>
                  <a:schemeClr val="bg1"/>
                </a:solidFill>
              </a:rPr>
              <a:t>un_demi</a:t>
            </a:r>
            <a:endParaRPr lang="fr-FR" sz="1100" dirty="0">
              <a:solidFill>
                <a:schemeClr val="bg1"/>
              </a:solidFill>
            </a:endParaRP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err="1">
                <a:solidFill>
                  <a:schemeClr val="accent5">
                    <a:lumMod val="75000"/>
                  </a:schemeClr>
                </a:solidFill>
              </a:rPr>
              <a:t>Useful</a:t>
            </a:r>
            <a:r>
              <a:rPr lang="fr-FR" sz="5400" dirty="0">
                <a:solidFill>
                  <a:schemeClr val="accent5">
                    <a:lumMod val="75000"/>
                  </a:schemeClr>
                </a:solidFill>
              </a:rPr>
              <a:t> </a:t>
            </a:r>
            <a:r>
              <a:rPr lang="fr-FR" sz="5400" dirty="0" err="1">
                <a:solidFill>
                  <a:schemeClr val="accent5">
                    <a:lumMod val="75000"/>
                  </a:schemeClr>
                </a:solidFill>
              </a:rPr>
              <a:t>Operators</a:t>
            </a:r>
            <a:r>
              <a:rPr lang="fr-FR" sz="5400" dirty="0">
                <a:solidFill>
                  <a:schemeClr val="accent5">
                    <a:lumMod val="75000"/>
                  </a:schemeClr>
                </a:solidFill>
              </a:rPr>
              <a:t> in python: enumerate 2/11</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a:t>
            </a:r>
            <a:r>
              <a:rPr lang="fr-FR" sz="1200" dirty="0" err="1"/>
              <a:t>loop</a:t>
            </a:r>
            <a:r>
              <a:rPr lang="fr-FR" sz="1200" dirty="0"/>
              <a:t>:</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a:t>
            </a:r>
            <a:r>
              <a:rPr lang="fr-FR" sz="1200" dirty="0" err="1"/>
              <a:t>mot_de_passe</a:t>
            </a:r>
            <a:r>
              <a:rPr lang="fr-FR" sz="1200" dirty="0"/>
              <a:t>.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a:t>
            </a:r>
            <a:r>
              <a:rPr lang="fr-FR" sz="1200" dirty="0" err="1"/>
              <a:t>Eric</a:t>
            </a:r>
            <a:r>
              <a:rPr lang="fr-FR" sz="1200" dirty="0"/>
              <a:t>.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a:t>
            </a:r>
            <a:r>
              <a:rPr lang="fr-FR" sz="1200" dirty="0" err="1"/>
              <a:t>Eric</a:t>
            </a:r>
            <a:r>
              <a:rPr lang="fr-FR" sz="1200" dirty="0"/>
              <a:t>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a:t>
            </a:r>
            <a:r>
              <a:rPr lang="fr-FR" sz="1200" dirty="0" err="1"/>
              <a:t>Eric</a:t>
            </a:r>
            <a:r>
              <a:rPr lang="fr-FR" sz="1200" dirty="0"/>
              <a:t>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mot_de_passe.hexdigest</a:t>
            </a:r>
            <a:r>
              <a:rPr lang="fr-FR" sz="1000" dirty="0">
                <a:solidFill>
                  <a:schemeClr val="bg1"/>
                </a:solidFill>
              </a:rPr>
              <a: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3/11</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a:t>
            </a:r>
            <a:r>
              <a:rPr lang="fr-FR" sz="1200" i="1" dirty="0" err="1"/>
              <a:t>Datagram</a:t>
            </a:r>
            <a:r>
              <a:rPr lang="fr-FR" sz="1200" i="1" dirty="0"/>
              <a:t>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a:t>
            </a:r>
            <a:r>
              <a:rPr lang="fr-FR" sz="1100" dirty="0" err="1"/>
              <a:t>OpenClassrooms</a:t>
            </a:r>
            <a:r>
              <a:rPr lang="fr-FR" sz="1100" dirty="0"/>
              <a:t>,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a:t>
            </a:r>
            <a:r>
              <a:rPr lang="fr-FR" sz="1200" dirty="0" err="1"/>
              <a:t>socket.AF_INET</a:t>
            </a:r>
            <a:r>
              <a:rPr lang="fr-FR" sz="1200" dirty="0"/>
              <a: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err="1"/>
              <a:t>nom_hote</a:t>
            </a:r>
            <a:r>
              <a:rPr lang="fr-FR" sz="1200" b="1" dirty="0"/>
              <a:t>,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connexion_principale.bind</a:t>
            </a:r>
            <a:r>
              <a:rPr lang="en-US" sz="1100" dirty="0">
                <a:solidFill>
                  <a:schemeClr val="bg1"/>
                </a:solidFill>
              </a:rPr>
              <a:t>(('', 12800))</a:t>
            </a:r>
          </a:p>
        </p:txBody>
      </p:sp>
    </p:spTree>
    <p:extLst>
      <p:ext uri="{BB962C8B-B14F-4D97-AF65-F5344CB8AC3E}">
        <p14:creationId xmlns:p14="http://schemas.microsoft.com/office/powerpoint/2010/main" val="6205117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a:t>
            </a:r>
            <a:r>
              <a:rPr lang="en-US" sz="1100" dirty="0" err="1">
                <a:solidFill>
                  <a:schemeClr val="bg1"/>
                </a:solidFill>
              </a:rPr>
              <a:t>connexion_principale.listen</a:t>
            </a:r>
            <a:r>
              <a:rPr lang="en-US" sz="1100" dirty="0">
                <a:solidFill>
                  <a:schemeClr val="bg1"/>
                </a:solidFill>
              </a:rPr>
              <a:t>(5)</a:t>
            </a:r>
          </a:p>
        </p:txBody>
      </p:sp>
    </p:spTree>
    <p:extLst>
      <p:ext uri="{BB962C8B-B14F-4D97-AF65-F5344CB8AC3E}">
        <p14:creationId xmlns:p14="http://schemas.microsoft.com/office/powerpoint/2010/main" val="389469081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a:t>
            </a:r>
            <a:r>
              <a:rPr lang="en-US" sz="1100" dirty="0" err="1">
                <a:solidFill>
                  <a:schemeClr val="bg1"/>
                </a:solidFill>
              </a:rPr>
              <a:t>connexion_avec_serveur</a:t>
            </a:r>
            <a:r>
              <a:rPr lang="en-US" sz="1100" dirty="0">
                <a:solidFill>
                  <a:schemeClr val="bg1"/>
                </a:solidFill>
              </a:rPr>
              <a:t> = </a:t>
            </a:r>
            <a:r>
              <a:rPr lang="en-US" sz="1100" dirty="0" err="1">
                <a:solidFill>
                  <a:schemeClr val="bg1"/>
                </a:solidFill>
              </a:rPr>
              <a:t>socket.socket</a:t>
            </a:r>
            <a:r>
              <a:rPr lang="en-US" sz="1100" dirty="0">
                <a:solidFill>
                  <a:schemeClr val="bg1"/>
                </a:solidFill>
              </a:rPr>
              <a:t>(</a:t>
            </a:r>
            <a:r>
              <a:rPr lang="en-US" sz="1100" dirty="0" err="1">
                <a:solidFill>
                  <a:schemeClr val="bg1"/>
                </a:solidFill>
              </a:rPr>
              <a:t>socket.AF_INET</a:t>
            </a:r>
            <a:r>
              <a:rPr lang="en-US" sz="1100" dirty="0">
                <a:solidFill>
                  <a:schemeClr val="bg1"/>
                </a:solidFill>
              </a:rPr>
              <a:t>, </a:t>
            </a:r>
            <a:r>
              <a:rPr lang="en-US" sz="1100" dirty="0" err="1">
                <a:solidFill>
                  <a:schemeClr val="bg1"/>
                </a:solidFill>
              </a:rPr>
              <a:t>socket.SOCK_STREAM</a:t>
            </a:r>
            <a:r>
              <a:rPr lang="en-US" sz="1100" dirty="0">
                <a:solidFill>
                  <a:schemeClr val="bg1"/>
                </a:solidFill>
              </a:rPr>
              <a:t>)</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a:t>
            </a:r>
            <a:r>
              <a:rPr lang="fr-FR" sz="1100" dirty="0" err="1">
                <a:solidFill>
                  <a:schemeClr val="bg1"/>
                </a:solidFill>
              </a:rPr>
              <a:t>infos_connexion</a:t>
            </a:r>
            <a:r>
              <a:rPr lang="fr-FR" sz="1100" dirty="0">
                <a:solidFill>
                  <a:schemeClr val="bg1"/>
                </a:solidFill>
              </a:rPr>
              <a:t>)</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connexion_avec_client.send</a:t>
            </a:r>
            <a:r>
              <a:rPr lang="fr-FR" sz="1100" dirty="0">
                <a:solidFill>
                  <a:schemeClr val="bg1"/>
                </a:solidFill>
              </a:rPr>
              <a:t>(</a:t>
            </a:r>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pt-BR" sz="1000" dirty="0">
                <a:solidFill>
                  <a:schemeClr val="bg1"/>
                </a:solidFill>
              </a:rPr>
              <a:t>1</a:t>
            </a:r>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a:t>And there you have it—enumerate() is awesome!</a:t>
            </a:r>
          </a:p>
          <a:p>
            <a:r>
              <a:rPr lang="en-US" sz="1000"/>
              <a:t>Let's do a quick recap:</a:t>
            </a:r>
          </a:p>
          <a:p>
            <a:r>
              <a:rPr lang="en-US" sz="1000"/>
              <a:t>    1. "enumerate()" is a built-in function of Python. You use it to loop over an iterable with an automatic running index generated by a counter variable.</a:t>
            </a:r>
          </a:p>
          <a:p>
            <a:r>
              <a:rPr lang="en-US" sz="1000"/>
              <a:t>    2. The counter starts at 0 by default, but you can set it to any integer.</a:t>
            </a:r>
          </a:p>
          <a:p>
            <a:r>
              <a:rPr lang="en-US" sz="1000"/>
              <a:t>    3. enumerate was added to Python starting at version 2.3 with the implementation of PEP 279.</a:t>
            </a:r>
          </a:p>
          <a:p>
            <a:r>
              <a:rPr lang="en-US" sz="1000"/>
              <a:t>    4. Python’s enumerate function helps you write more Pythonic and idiomatic looping constructs that avoid the use of clunky and error-prone manual indexing.</a:t>
            </a:r>
            <a:endParaRPr lang="en-US" sz="1000" dirty="0"/>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a:t>
            </a:r>
            <a:r>
              <a:rPr lang="en-US" sz="5400" dirty="0" err="1">
                <a:solidFill>
                  <a:schemeClr val="accent5">
                    <a:lumMod val="75000"/>
                  </a:schemeClr>
                </a:solidFill>
              </a:rPr>
              <a:t>PyTricks</a:t>
            </a:r>
            <a:r>
              <a:rPr lang="en-US" sz="5400" dirty="0">
                <a:solidFill>
                  <a:schemeClr val="accent5">
                    <a:lumMod val="75000"/>
                  </a:schemeClr>
                </a:solidFill>
              </a:rPr>
              <a:t>]: La fonction enumerate 4/11</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a:t>
            </a:r>
            <a:r>
              <a:rPr lang="fr-FR" sz="1100" dirty="0" err="1">
                <a:solidFill>
                  <a:schemeClr val="bg1"/>
                </a:solidFill>
              </a:rPr>
              <a:t>msg_recu</a:t>
            </a:r>
            <a:endParaRPr lang="fr-FR" sz="1100" dirty="0">
              <a:solidFill>
                <a:schemeClr val="bg1"/>
              </a:solidFill>
            </a:endParaRPr>
          </a:p>
          <a:p>
            <a:r>
              <a:rPr lang="fr-FR" sz="1100" dirty="0" err="1">
                <a:solidFill>
                  <a:schemeClr val="bg1"/>
                </a:solidFill>
              </a:rPr>
              <a:t>b"Je</a:t>
            </a:r>
            <a:r>
              <a:rPr lang="fr-FR" sz="1100" dirty="0">
                <a:solidFill>
                  <a:schemeClr val="bg1"/>
                </a:solidFill>
              </a:rPr>
              <a:t>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err="1">
                <a:solidFill>
                  <a:schemeClr val="bg1"/>
                </a:solidFill>
              </a:rPr>
              <a:t>connexion_principale</a:t>
            </a:r>
            <a:r>
              <a:rPr lang="fr-FR" sz="1100" dirty="0">
                <a:solidFill>
                  <a:schemeClr val="bg1"/>
                </a:solidFill>
              </a:rPr>
              <a:t> = </a:t>
            </a:r>
            <a:r>
              <a:rPr lang="fr-FR" sz="1100" dirty="0" err="1">
                <a:solidFill>
                  <a:schemeClr val="bg1"/>
                </a:solidFill>
              </a:rPr>
              <a:t>socket.socket</a:t>
            </a:r>
            <a:r>
              <a:rPr lang="fr-FR" sz="1100" dirty="0">
                <a:solidFill>
                  <a:schemeClr val="bg1"/>
                </a:solidFill>
              </a:rPr>
              <a:t>(</a:t>
            </a:r>
            <a:r>
              <a:rPr lang="fr-FR" sz="1100" dirty="0" err="1">
                <a:solidFill>
                  <a:schemeClr val="bg1"/>
                </a:solidFill>
              </a:rPr>
              <a:t>socket.AF_INET</a:t>
            </a:r>
            <a:r>
              <a:rPr lang="fr-FR" sz="1100" dirty="0">
                <a:solidFill>
                  <a:schemeClr val="bg1"/>
                </a:solidFill>
              </a:rPr>
              <a: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connexion_principale.bind</a:t>
            </a:r>
            <a:r>
              <a:rPr lang="fr-FR" sz="1100" dirty="0">
                <a:solidFill>
                  <a:schemeClr val="bg1"/>
                </a:solidFill>
              </a:rPr>
              <a:t>((hote,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err="1">
                <a:solidFill>
                  <a:schemeClr val="bg1"/>
                </a:solidFill>
              </a:rPr>
              <a:t>connexion_avec_client</a:t>
            </a:r>
            <a:r>
              <a:rPr lang="fr-FR" sz="1100" dirty="0">
                <a:solidFill>
                  <a:schemeClr val="bg1"/>
                </a:solidFill>
              </a:rPr>
              <a:t>, </a:t>
            </a:r>
            <a:r>
              <a:rPr lang="fr-FR" sz="1100" dirty="0" err="1">
                <a:solidFill>
                  <a:schemeClr val="bg1"/>
                </a:solidFill>
              </a:rPr>
              <a:t>infos_connexion</a:t>
            </a:r>
            <a:r>
              <a:rPr lang="fr-FR" sz="1100" dirty="0">
                <a:solidFill>
                  <a:schemeClr val="bg1"/>
                </a:solidFill>
              </a:rPr>
              <a:t>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err="1">
                <a:solidFill>
                  <a:schemeClr val="bg1"/>
                </a:solidFill>
              </a:rPr>
              <a:t>msg_recu</a:t>
            </a:r>
            <a:r>
              <a:rPr lang="fr-FR" sz="1100" dirty="0">
                <a:solidFill>
                  <a:schemeClr val="bg1"/>
                </a:solidFill>
              </a:rPr>
              <a:t> = b""</a:t>
            </a:r>
          </a:p>
          <a:p>
            <a:r>
              <a:rPr lang="fr-FR" sz="1100" dirty="0">
                <a:solidFill>
                  <a:schemeClr val="bg1"/>
                </a:solidFill>
              </a:rPr>
              <a:t>while </a:t>
            </a:r>
            <a:r>
              <a:rPr lang="fr-FR" sz="1100" dirty="0" err="1">
                <a:solidFill>
                  <a:schemeClr val="bg1"/>
                </a:solidFill>
              </a:rPr>
              <a:t>msg_recu</a:t>
            </a:r>
            <a:r>
              <a:rPr lang="fr-FR" sz="1100" dirty="0">
                <a:solidFill>
                  <a:schemeClr val="bg1"/>
                </a:solidFill>
              </a:rPr>
              <a:t> != </a:t>
            </a:r>
            <a:r>
              <a:rPr lang="fr-FR" sz="1100" dirty="0" err="1">
                <a:solidFill>
                  <a:schemeClr val="bg1"/>
                </a:solidFill>
              </a:rPr>
              <a:t>b"fin</a:t>
            </a:r>
            <a:r>
              <a:rPr lang="fr-FR" sz="1100" dirty="0">
                <a:solidFill>
                  <a:schemeClr val="bg1"/>
                </a:solidFill>
              </a:rPr>
              <a:t>":</a:t>
            </a:r>
          </a:p>
          <a:p>
            <a:r>
              <a:rPr lang="fr-FR" sz="1100" dirty="0">
                <a:solidFill>
                  <a:schemeClr val="bg1"/>
                </a:solidFill>
              </a:rPr>
              <a:t>    msg_recu = </a:t>
            </a:r>
            <a:r>
              <a:rPr lang="fr-FR" sz="1100" dirty="0" err="1">
                <a:solidFill>
                  <a:schemeClr val="bg1"/>
                </a:solidFill>
              </a:rPr>
              <a:t>connexion_avec_client.recv</a:t>
            </a:r>
            <a:r>
              <a:rPr lang="fr-FR" sz="1100" dirty="0">
                <a:solidFill>
                  <a:schemeClr val="bg1"/>
                </a:solidFill>
              </a:rPr>
              <a:t>(1024)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a:t>
            </a:r>
            <a:r>
              <a:rPr lang="fr-FR" sz="1100" dirty="0" err="1">
                <a:solidFill>
                  <a:schemeClr val="bg1"/>
                </a:solidFill>
              </a:rPr>
              <a:t>connexion_avec_client.send</a:t>
            </a:r>
            <a:r>
              <a:rPr lang="fr-FR" sz="1100" dirty="0">
                <a:solidFill>
                  <a:schemeClr val="bg1"/>
                </a:solidFill>
              </a:rPr>
              <a:t>(b"5 / 5")</a:t>
            </a:r>
          </a:p>
          <a:p>
            <a:endParaRPr lang="fr-FR" sz="1100" dirty="0">
              <a:solidFill>
                <a:schemeClr val="bg1"/>
              </a:solidFill>
            </a:endParaRPr>
          </a:p>
          <a:p>
            <a:r>
              <a:rPr lang="fr-FR" sz="1100" dirty="0">
                <a:solidFill>
                  <a:schemeClr val="bg1"/>
                </a:solidFill>
              </a:rPr>
              <a:t>print("Fermeture de la connexion")</a:t>
            </a:r>
          </a:p>
          <a:p>
            <a:r>
              <a:rPr lang="fr-FR" sz="1100" dirty="0" err="1">
                <a:solidFill>
                  <a:schemeClr val="bg1"/>
                </a:solidFill>
              </a:rPr>
              <a:t>connexion_avec_client.close</a:t>
            </a:r>
            <a:r>
              <a:rPr lang="fr-FR" sz="1100" dirty="0">
                <a:solidFill>
                  <a:schemeClr val="bg1"/>
                </a:solidFill>
              </a:rPr>
              <a:t>()</a:t>
            </a:r>
          </a:p>
          <a:p>
            <a:r>
              <a:rPr lang="fr-FR" sz="1100" dirty="0" err="1">
                <a:solidFill>
                  <a:schemeClr val="bg1"/>
                </a:solidFill>
              </a:rPr>
              <a:t>connexion_principale.close</a:t>
            </a:r>
            <a:r>
              <a:rPr lang="fr-FR" sz="1100" dirty="0">
                <a:solidFill>
                  <a:schemeClr val="bg1"/>
                </a:solidFill>
              </a:rPr>
              <a:t>()</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connexion_avec_client.close</a:t>
            </a:r>
            <a:r>
              <a:rPr lang="fr-FR" sz="1100" dirty="0">
                <a:solidFill>
                  <a:schemeClr val="bg1"/>
                </a:solidFill>
              </a:rPr>
              <a:t>()</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socket.SOCK_STREAM)</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err="1"/>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a:t>
            </a:r>
            <a:r>
              <a:rPr lang="fr-FR" sz="1200" dirty="0" err="1"/>
              <a:t>rlist</a:t>
            </a:r>
            <a:r>
              <a:rPr lang="fr-FR" sz="1200" dirty="0"/>
              <a: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err="1"/>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err="1"/>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a:t>
            </a:r>
            <a:r>
              <a:rPr lang="en-US" sz="1100" dirty="0" err="1">
                <a:solidFill>
                  <a:schemeClr val="bg1"/>
                </a:solidFill>
              </a:rPr>
              <a:t>wlist</a:t>
            </a:r>
            <a:r>
              <a:rPr lang="en-US" sz="1100" dirty="0">
                <a:solidFill>
                  <a:schemeClr val="bg1"/>
                </a:solidFill>
              </a:rPr>
              <a:t>, </a:t>
            </a:r>
            <a:r>
              <a:rPr lang="en-US" sz="1100" dirty="0" err="1">
                <a:solidFill>
                  <a:schemeClr val="bg1"/>
                </a:solidFill>
              </a:rPr>
              <a:t>xlist</a:t>
            </a:r>
            <a:r>
              <a:rPr lang="en-US" sz="1100" dirty="0">
                <a:solidFill>
                  <a:schemeClr val="bg1"/>
                </a:solidFill>
              </a:rPr>
              <a:t> = </a:t>
            </a:r>
            <a:r>
              <a:rPr lang="en-US" sz="1100" dirty="0" err="1">
                <a:solidFill>
                  <a:schemeClr val="bg1"/>
                </a:solidFill>
              </a:rPr>
              <a:t>select.select</a:t>
            </a:r>
            <a:r>
              <a:rPr lang="en-US" sz="1100" dirty="0">
                <a:solidFill>
                  <a:schemeClr val="bg1"/>
                </a:solidFill>
              </a:rPr>
              <a:t>(</a:t>
            </a:r>
            <a:r>
              <a:rPr lang="en-US" sz="1100" dirty="0" err="1">
                <a:solidFill>
                  <a:schemeClr val="bg1"/>
                </a:solidFill>
              </a:rPr>
              <a:t>clients_connectes</a:t>
            </a:r>
            <a:r>
              <a:rPr lang="en-US" sz="1100" dirty="0">
                <a:solidFill>
                  <a:schemeClr val="bg1"/>
                </a:solidFill>
              </a:rPr>
              <a:t>,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err="1"/>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err="1"/>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socket.SOCK_STREAM)</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a:t>
            </a:r>
            <a:r>
              <a:rPr lang="fr-FR" sz="1200" dirty="0" err="1">
                <a:solidFill>
                  <a:schemeClr val="bg1"/>
                </a:solidFill>
              </a:rPr>
              <a:t>elt</a:t>
            </a:r>
            <a:r>
              <a:rPr lang="fr-FR" sz="1200" dirty="0">
                <a:solidFill>
                  <a:schemeClr val="bg1"/>
                </a:solidFill>
              </a:rPr>
              <a:t> in enumerate(ma_liste):</a:t>
            </a:r>
          </a:p>
          <a:p>
            <a:r>
              <a:rPr lang="fr-FR" sz="1200" dirty="0">
                <a:solidFill>
                  <a:schemeClr val="bg1"/>
                </a:solidFill>
              </a:rPr>
              <a:t>...     print("À l'indice {} se trouve {}.".format(i, </a:t>
            </a:r>
            <a:r>
              <a:rPr lang="fr-FR" sz="1200" dirty="0" err="1">
                <a:solidFill>
                  <a:schemeClr val="bg1"/>
                </a:solidFill>
              </a:rPr>
              <a:t>elt</a:t>
            </a:r>
            <a:r>
              <a:rPr lang="fr-FR" sz="1200" dirty="0">
                <a:solidFill>
                  <a:schemeClr val="bg1"/>
                </a:solidFill>
              </a:rPr>
              <a: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a:t>
            </a:r>
            <a:r>
              <a:rPr lang="fr-FR" sz="1200" dirty="0" err="1"/>
              <a:t>choeur</a:t>
            </a:r>
            <a:r>
              <a:rPr lang="fr-FR" sz="1200" dirty="0"/>
              <a:t>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a:t>
            </a:r>
            <a:r>
              <a:rPr lang="fr-FR" sz="1000" dirty="0" err="1">
                <a:solidFill>
                  <a:schemeClr val="bg1"/>
                </a:solidFill>
              </a:rPr>
              <a:t>elt</a:t>
            </a:r>
            <a:r>
              <a:rPr lang="fr-FR" sz="1000" dirty="0">
                <a:solidFill>
                  <a:schemeClr val="bg1"/>
                </a:solidFill>
              </a:rPr>
              <a:t>' est dans 'liste'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liste)</a:t>
            </a:r>
          </a:p>
        </p:txBody>
      </p:sp>
    </p:spTree>
    <p:extLst>
      <p:ext uri="{BB962C8B-B14F-4D97-AF65-F5344CB8AC3E}">
        <p14:creationId xmlns:p14="http://schemas.microsoft.com/office/powerpoint/2010/main" val="86093303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t>
            </a:r>
            <a:r>
              <a:rPr lang="fr-FR" sz="1200" dirty="0" err="1"/>
              <a:t>assertIn</a:t>
            </a:r>
            <a:r>
              <a:rPr lang="fr-FR" sz="1200" dirty="0"/>
              <a:t>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err="1">
                <a:solidFill>
                  <a:schemeClr val="bg1"/>
                </a:solidFill>
              </a:rPr>
              <a:t>unittest.main</a:t>
            </a:r>
            <a:r>
              <a:rPr lang="fr-FR" sz="1000" dirty="0">
                <a:solidFill>
                  <a:schemeClr val="bg1"/>
                </a:solidFill>
              </a:rPr>
              <a:t>()</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a:t>
            </a:r>
            <a:r>
              <a:rPr lang="fr-FR" sz="1200" dirty="0" err="1">
                <a:highlight>
                  <a:srgbClr val="C0C0C0"/>
                </a:highlight>
              </a:rPr>
              <a:t>unittest.main</a:t>
            </a:r>
            <a:r>
              <a:rPr lang="fr-FR" sz="1200" dirty="0">
                <a:highlight>
                  <a:srgbClr val="C0C0C0"/>
                </a:highlight>
              </a:rPr>
              <a:t>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a:t>
            </a:r>
            <a:r>
              <a:rPr lang="fr-FR" sz="1000" dirty="0" err="1">
                <a:solidFill>
                  <a:schemeClr val="bg1"/>
                </a:solidFill>
              </a:rPr>
              <a:t>elt</a:t>
            </a:r>
            <a:r>
              <a:rPr lang="fr-FR" sz="1000" dirty="0">
                <a:solidFill>
                  <a:schemeClr val="bg1"/>
                </a:solidFill>
              </a:rPr>
              <a: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a:t>
            </a:r>
            <a:r>
              <a:rPr lang="fr-FR" sz="1000" dirty="0" err="1">
                <a:solidFill>
                  <a:schemeClr val="bg1"/>
                </a:solidFill>
              </a:rPr>
              <a:t>self.assertIn</a:t>
            </a:r>
            <a:r>
              <a:rPr lang="fr-FR" sz="1000" dirty="0">
                <a:solidFill>
                  <a:schemeClr val="bg1"/>
                </a:solidFill>
              </a:rPr>
              <a:t>(</a:t>
            </a:r>
            <a:r>
              <a:rPr lang="fr-FR" sz="1000" dirty="0" err="1">
                <a:solidFill>
                  <a:schemeClr val="bg1"/>
                </a:solidFill>
              </a:rPr>
              <a:t>elt</a:t>
            </a:r>
            <a:r>
              <a:rPr lang="fr-FR" sz="1000" dirty="0">
                <a:solidFill>
                  <a:schemeClr val="bg1"/>
                </a:solidFill>
              </a:rPr>
              <a:t>, ('a', 'b', 'c'))</a:t>
            </a:r>
          </a:p>
        </p:txBody>
      </p:sp>
    </p:spTree>
    <p:extLst>
      <p:ext uri="{BB962C8B-B14F-4D97-AF65-F5344CB8AC3E}">
        <p14:creationId xmlns:p14="http://schemas.microsoft.com/office/powerpoint/2010/main" val="2100450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err="1">
                <a:solidFill>
                  <a:schemeClr val="bg1"/>
                </a:solidFill>
              </a:rPr>
              <a:t>autre_liste</a:t>
            </a:r>
            <a:r>
              <a:rPr lang="fr-FR" sz="1200" dirty="0">
                <a:solidFill>
                  <a:schemeClr val="bg1"/>
                </a:solidFill>
              </a:rPr>
              <a:t>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t>
            </a:r>
            <a:r>
              <a:rPr lang="fr-FR" sz="1200" dirty="0" err="1">
                <a:solidFill>
                  <a:schemeClr val="bg1"/>
                </a:solidFill>
              </a:rPr>
              <a:t>autre_liste</a:t>
            </a:r>
            <a:r>
              <a:rPr lang="fr-FR" sz="1200" dirty="0">
                <a:solidFill>
                  <a:schemeClr val="bg1"/>
                </a:solidFill>
              </a:rPr>
              <a:t>:</a:t>
            </a:r>
          </a:p>
          <a:p>
            <a:r>
              <a:rPr lang="fr-FR" sz="1200" dirty="0">
                <a:solidFill>
                  <a:schemeClr val="bg1"/>
                </a:solidFill>
              </a:rPr>
              <a:t>...     print("La lettre {} est la {}e de l'</a:t>
            </a:r>
            <a:r>
              <a:rPr lang="fr-FR" sz="1200" dirty="0" err="1">
                <a:solidFill>
                  <a:schemeClr val="bg1"/>
                </a:solidFill>
              </a:rPr>
              <a:t>alphabet.".format</a:t>
            </a:r>
            <a:r>
              <a:rPr lang="fr-FR" sz="1200" dirty="0">
                <a:solidFill>
                  <a:schemeClr val="bg1"/>
                </a:solidFill>
              </a:rPr>
              <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a:t>
            </a:r>
            <a:r>
              <a:rPr lang="fr-FR" sz="1000" i="1" dirty="0" err="1"/>
              <a:t>unittest.main</a:t>
            </a:r>
            <a:r>
              <a:rPr lang="fr-FR" sz="1000" i="1" dirty="0"/>
              <a:t>():</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a:t>
            </a:r>
            <a:r>
              <a:rPr lang="en-US" sz="1000" dirty="0" err="1">
                <a:solidFill>
                  <a:schemeClr val="bg1"/>
                </a:solidFill>
              </a:rPr>
              <a:t>test_choice</a:t>
            </a:r>
            <a:r>
              <a:rPr lang="en-US" sz="1000" dirty="0">
                <a:solidFill>
                  <a:schemeClr val="bg1"/>
                </a:solidFill>
              </a:rPr>
              <a:t> (__</a:t>
            </a:r>
            <a:r>
              <a:rPr lang="en-US" sz="1000" dirty="0" err="1">
                <a:solidFill>
                  <a:schemeClr val="bg1"/>
                </a:solidFill>
              </a:rPr>
              <a:t>main__.RandomTest</a:t>
            </a:r>
            <a:r>
              <a:rPr lang="en-US" sz="1000" dirty="0">
                <a:solidFill>
                  <a:schemeClr val="bg1"/>
                </a:solidFill>
              </a:rPr>
              <a:t>)</a:t>
            </a:r>
          </a:p>
          <a:p>
            <a:r>
              <a:rPr lang="en-US" sz="1000" dirty="0">
                <a:solidFill>
                  <a:schemeClr val="bg1"/>
                </a:solidFill>
              </a:rPr>
              <a:t>Test le fonctionnement de la fonction '</a:t>
            </a:r>
            <a:r>
              <a:rPr lang="en-US" sz="1000" dirty="0" err="1">
                <a:solidFill>
                  <a:schemeClr val="bg1"/>
                </a:solidFill>
              </a:rPr>
              <a:t>random.choice</a:t>
            </a:r>
            <a:r>
              <a:rPr lang="en-US" sz="1000" dirty="0">
                <a:solidFill>
                  <a:schemeClr val="bg1"/>
                </a:solidFill>
              </a:rPr>
              <a:t>'.</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a:t>
            </a:r>
            <a:r>
              <a:rPr lang="en-US" sz="1000" dirty="0" err="1">
                <a:solidFill>
                  <a:schemeClr val="bg1"/>
                </a:solidFill>
              </a:rPr>
              <a:t>test_choice</a:t>
            </a:r>
            <a:endParaRPr lang="en-US" sz="1000" dirty="0">
              <a:solidFill>
                <a:schemeClr val="bg1"/>
              </a:solidFill>
            </a:endParaRPr>
          </a:p>
          <a:p>
            <a:r>
              <a:rPr lang="en-US" sz="1000" dirty="0">
                <a:solidFill>
                  <a:schemeClr val="bg1"/>
                </a:solidFill>
              </a:rPr>
              <a:t>    self.assertIn(elt, ('a', 'b', 'c'))</a:t>
            </a:r>
          </a:p>
          <a:p>
            <a:r>
              <a:rPr lang="en-US" sz="1000" dirty="0" err="1">
                <a:solidFill>
                  <a:schemeClr val="bg1"/>
                </a:solidFill>
              </a:rPr>
              <a:t>AssertionError</a:t>
            </a:r>
            <a:r>
              <a:rPr lang="en-US" sz="1000" dirty="0">
                <a:solidFill>
                  <a:schemeClr val="bg1"/>
                </a:solidFill>
              </a:rPr>
              <a:t>: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a:t>
            </a:r>
            <a:r>
              <a:rPr lang="fr-FR" sz="1200" dirty="0" err="1"/>
              <a:t>setUp</a:t>
            </a:r>
            <a:r>
              <a:rPr lang="fr-FR" sz="1200" dirty="0"/>
              <a:t>. Il existe également une méthode </a:t>
            </a:r>
            <a:r>
              <a:rPr lang="fr-FR" sz="1200" dirty="0" err="1"/>
              <a:t>tearDown</a:t>
            </a:r>
            <a:r>
              <a:rPr lang="fr-FR" sz="1200" dirty="0"/>
              <a:t>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a:t>
            </a:r>
            <a:r>
              <a:rPr lang="fr-FR" sz="1200" dirty="0" err="1"/>
              <a:t>pytest</a:t>
            </a:r>
            <a:r>
              <a:rPr lang="fr-FR" sz="1200" dirty="0"/>
              <a: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a:t>
            </a:r>
            <a:r>
              <a:rPr lang="en-US" sz="1000" dirty="0" err="1">
                <a:solidFill>
                  <a:schemeClr val="bg1"/>
                </a:solidFill>
              </a:rPr>
              <a:t>pytest</a:t>
            </a:r>
            <a:endParaRPr lang="en-US" sz="1000" dirty="0">
              <a:solidFill>
                <a:schemeClr val="bg1"/>
              </a:solidFill>
            </a:endParaRPr>
          </a:p>
        </p:txBody>
      </p:sp>
    </p:spTree>
    <p:extLst>
      <p:ext uri="{BB962C8B-B14F-4D97-AF65-F5344CB8AC3E}">
        <p14:creationId xmlns:p14="http://schemas.microsoft.com/office/powerpoint/2010/main" val="996359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a:t>
            </a:r>
            <a:r>
              <a:rPr lang="en-US" sz="1000" dirty="0" err="1">
                <a:solidFill>
                  <a:schemeClr val="bg1"/>
                </a:solidFill>
              </a:rPr>
              <a:t>test_random.RandomTest.test_shuffle</a:t>
            </a:r>
            <a:endParaRPr lang="en-US" sz="1000" dirty="0">
              <a:solidFill>
                <a:schemeClr val="bg1"/>
              </a:solidFill>
            </a:endParaRP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a:t>
            </a:r>
            <a:r>
              <a:rPr lang="fr-FR" sz="1200" dirty="0" err="1"/>
              <a:t>oeil</a:t>
            </a:r>
            <a:r>
              <a:rPr lang="fr-FR" sz="1200" dirty="0"/>
              <a:t> à ce projet si vous avez le temps.</a:t>
            </a:r>
          </a:p>
          <a:p>
            <a:endParaRPr lang="fr-FR" sz="1200" dirty="0"/>
          </a:p>
          <a:p>
            <a:r>
              <a:rPr lang="fr-FR" sz="1200" dirty="0"/>
              <a:t>Si vous téléchargez et décompressez les sources, vous verrez un dossier </a:t>
            </a:r>
            <a:r>
              <a:rPr lang="fr-FR" sz="1200" dirty="0" err="1"/>
              <a:t>cherrypy</a:t>
            </a:r>
            <a:r>
              <a:rPr lang="fr-FR" sz="1200" dirty="0"/>
              <a:t>-version. </a:t>
            </a:r>
          </a:p>
        </p:txBody>
      </p:sp>
    </p:spTree>
    <p:extLst>
      <p:ext uri="{BB962C8B-B14F-4D97-AF65-F5344CB8AC3E}">
        <p14:creationId xmlns:p14="http://schemas.microsoft.com/office/powerpoint/2010/main" val="388167657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a:t>
            </a:r>
            <a:r>
              <a:rPr lang="fr-FR" sz="1200" i="1" dirty="0" err="1"/>
              <a:t>install</a:t>
            </a:r>
            <a:r>
              <a:rPr lang="fr-FR" sz="1200" i="1" dirty="0"/>
              <a:t> </a:t>
            </a:r>
            <a:r>
              <a:rPr lang="fr-FR" sz="1200" dirty="0"/>
              <a:t>pour ce faire).</a:t>
            </a:r>
          </a:p>
          <a:p>
            <a:endParaRPr lang="fr-FR" sz="1200" dirty="0"/>
          </a:p>
          <a:p>
            <a:r>
              <a:rPr lang="fr-FR" sz="1200" dirty="0"/>
              <a:t>Si Python trouve les tests unitaires du projet, c'est qu'il explore les répertoires du projet. Il y a notamment le répertoire </a:t>
            </a:r>
            <a:r>
              <a:rPr lang="fr-FR" sz="1200" dirty="0" err="1"/>
              <a:t>cherrypy</a:t>
            </a:r>
            <a:r>
              <a:rPr lang="fr-FR" sz="1200" dirty="0"/>
              <a:t>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a:t>
            </a:r>
            <a:r>
              <a:rPr lang="fr-FR" sz="1200" dirty="0" err="1"/>
              <a:t>cherrypy</a:t>
            </a:r>
            <a:r>
              <a:rPr lang="fr-FR" sz="1200" dirty="0"/>
              <a:t>/fonctionnalite.py) et le test de cette fonctionnalité dans un module spécifique (</a:t>
            </a:r>
            <a:r>
              <a:rPr lang="fr-FR" sz="1200" dirty="0" err="1"/>
              <a:t>cherrypy</a:t>
            </a:r>
            <a:r>
              <a:rPr lang="fr-FR" sz="1200" dirty="0"/>
              <a:t>/test/test_fonctionnalite.py).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a:t>
            </a:r>
            <a:r>
              <a:rPr lang="fr-FR" sz="1200" dirty="0" err="1">
                <a:solidFill>
                  <a:schemeClr val="bg1"/>
                </a:solidFill>
              </a:rPr>
              <a:t>bibiliothèque</a:t>
            </a:r>
            <a:r>
              <a:rPr lang="fr-FR" sz="1200" dirty="0">
                <a:solidFill>
                  <a:schemeClr val="bg1"/>
                </a:solidFill>
              </a:rPr>
              <a:t>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err="1">
                <a:solidFill>
                  <a:schemeClr val="bg1"/>
                </a:solidFill>
              </a:rPr>
              <a:t>Thread.__init</a:t>
            </a:r>
            <a:r>
              <a:rPr lang="fr-FR" sz="1200" i="1" dirty="0">
                <a:solidFill>
                  <a:schemeClr val="bg1"/>
                </a:solidFill>
              </a:rPr>
              <a: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8/11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a:t>
            </a:r>
            <a:r>
              <a:rPr lang="fr-FR" sz="1200" dirty="0" err="1">
                <a:solidFill>
                  <a:schemeClr val="bg1"/>
                </a:solidFill>
              </a:rPr>
              <a:t>x’,’y’,’z</a:t>
            </a:r>
            <a:r>
              <a:rPr lang="fr-FR" sz="1200" dirty="0">
                <a:solidFill>
                  <a:schemeClr val="bg1"/>
                </a:solidFill>
              </a:rPr>
              <a:t>’]</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 in ‘a world’</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a:t>
            </a:r>
            <a:r>
              <a:rPr lang="fr-FR" sz="1200" dirty="0" err="1">
                <a:solidFill>
                  <a:schemeClr val="bg1"/>
                </a:solidFill>
              </a:rPr>
              <a:t>mykey</a:t>
            </a:r>
            <a:r>
              <a:rPr lang="fr-FR" sz="1200" dirty="0">
                <a:solidFill>
                  <a:schemeClr val="bg1"/>
                </a:solidFill>
              </a:rPr>
              <a:t>’ in {‘mykey’:345}</a:t>
            </a:r>
          </a:p>
          <a:p>
            <a:r>
              <a:rPr lang="fr-FR" sz="1200" dirty="0" err="1">
                <a:solidFill>
                  <a:schemeClr val="bg1"/>
                </a:solidFill>
              </a:rPr>
              <a:t>True</a:t>
            </a:r>
            <a:endParaRPr lang="fr-FR" sz="1200" dirty="0">
              <a:solidFill>
                <a:schemeClr val="bg1"/>
              </a:solidFill>
            </a:endParaRP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a:t>
            </a:r>
            <a:r>
              <a:rPr lang="fr-FR" sz="1200" dirty="0" err="1">
                <a:solidFill>
                  <a:schemeClr val="bg1"/>
                </a:solidFill>
              </a:rPr>
              <a:t>d.keys</a:t>
            </a:r>
            <a:r>
              <a:rPr lang="fr-FR" sz="1200" dirty="0">
                <a:solidFill>
                  <a:schemeClr val="bg1"/>
                </a:solidFill>
              </a:rPr>
              <a:t>()</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err="1">
                <a:solidFill>
                  <a:schemeClr val="bg1"/>
                </a:solidFill>
              </a:rPr>
              <a:t>nombre</a:t>
            </a:r>
            <a:r>
              <a:rPr lang="en-US" sz="1000" dirty="0">
                <a:solidFill>
                  <a:schemeClr val="bg1"/>
                </a:solidFill>
              </a:rPr>
              <a:t> = 1</a:t>
            </a:r>
          </a:p>
          <a:p>
            <a:r>
              <a:rPr lang="en-US" sz="1000" dirty="0" err="1">
                <a:solidFill>
                  <a:schemeClr val="bg1"/>
                </a:solidFill>
              </a:rPr>
              <a:t>nombre</a:t>
            </a:r>
            <a:r>
              <a:rPr lang="en-US" sz="1000" dirty="0">
                <a:solidFill>
                  <a:schemeClr val="bg1"/>
                </a:solidFill>
              </a:rPr>
              <a:t>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err="1">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9/11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err="1">
                <a:solidFill>
                  <a:schemeClr val="bg1"/>
                </a:solidFill>
              </a:rPr>
              <a:t>champ_label.pack</a:t>
            </a:r>
            <a:r>
              <a:rPr lang="fr-FR" sz="1000" dirty="0">
                <a:solidFill>
                  <a:schemeClr val="bg1"/>
                </a:solidFill>
              </a:rPr>
              <a:t>()</a:t>
            </a:r>
          </a:p>
          <a:p>
            <a:endParaRPr lang="fr-FR" sz="1000" dirty="0">
              <a:solidFill>
                <a:schemeClr val="bg1"/>
              </a:solidFill>
            </a:endParaRPr>
          </a:p>
          <a:p>
            <a:r>
              <a:rPr lang="fr-FR" sz="1000" dirty="0">
                <a:solidFill>
                  <a:schemeClr val="bg1"/>
                </a:solidFill>
              </a:rPr>
              <a:t># On démarre la boucle Tkinter qui s'</a:t>
            </a:r>
            <a:r>
              <a:rPr lang="fr-FR" sz="1000" dirty="0" err="1">
                <a:solidFill>
                  <a:schemeClr val="bg1"/>
                </a:solidFill>
              </a:rPr>
              <a:t>interompt</a:t>
            </a:r>
            <a:r>
              <a:rPr lang="fr-FR" sz="1000" dirty="0">
                <a:solidFill>
                  <a:schemeClr val="bg1"/>
                </a:solidFill>
              </a:rPr>
              <a:t> quand on ferme la fenêtre</a:t>
            </a:r>
          </a:p>
          <a:p>
            <a:r>
              <a:rPr lang="fr-FR" sz="1000" dirty="0" err="1">
                <a:solidFill>
                  <a:schemeClr val="bg1"/>
                </a:solidFill>
              </a:rPr>
              <a:t>fenetre.mainloop</a:t>
            </a:r>
            <a:r>
              <a:rPr lang="fr-FR" sz="1000" dirty="0">
                <a:solidFill>
                  <a:schemeClr val="bg1"/>
                </a:solidFill>
              </a:rPr>
              <a:t>()</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a:t>
            </a:r>
            <a:r>
              <a:rPr lang="fr-FR" sz="1200" dirty="0" err="1"/>
              <a:t>quit</a:t>
            </a:r>
            <a:r>
              <a:rPr lang="fr-FR" sz="1200" dirty="0"/>
              <a: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a:solidFill>
                  <a:schemeClr val="bg1"/>
                </a:solidFill>
              </a:rPr>
              <a:t>var_choix.get()</a:t>
            </a:r>
          </a:p>
        </p:txBody>
      </p:sp>
    </p:spTree>
    <p:extLst>
      <p:ext uri="{BB962C8B-B14F-4D97-AF65-F5344CB8AC3E}">
        <p14:creationId xmlns:p14="http://schemas.microsoft.com/office/powerpoint/2010/main" val="3583373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10/11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a:t>
            </a:r>
            <a:r>
              <a:rPr lang="fr-FR" sz="1200" dirty="0" err="1">
                <a:solidFill>
                  <a:schemeClr val="bg1"/>
                </a:solidFill>
              </a:rPr>
              <a:t>it</a:t>
            </a:r>
            <a:r>
              <a:rPr lang="fr-FR" sz="1200" dirty="0">
                <a:solidFill>
                  <a:schemeClr val="bg1"/>
                </a:solidFill>
              </a:rPr>
              <a:t> </a:t>
            </a:r>
            <a:r>
              <a:rPr lang="fr-FR" sz="1200" dirty="0" err="1">
                <a:solidFill>
                  <a:schemeClr val="bg1"/>
                </a:solidFill>
              </a:rPr>
              <a:t>doesn’t</a:t>
            </a:r>
            <a:r>
              <a:rPr lang="fr-FR" sz="1200" dirty="0">
                <a:solidFill>
                  <a:schemeClr val="bg1"/>
                </a:solidFill>
              </a:rPr>
              <a:t> return </a:t>
            </a:r>
            <a:r>
              <a:rPr lang="fr-FR" sz="1200" dirty="0" err="1">
                <a:solidFill>
                  <a:schemeClr val="bg1"/>
                </a:solidFill>
              </a:rPr>
              <a:t>anything</a:t>
            </a:r>
            <a:r>
              <a:rPr lang="fr-FR" sz="1200" dirty="0">
                <a:solidFill>
                  <a:schemeClr val="bg1"/>
                </a:solidFill>
              </a:rPr>
              <a:t> </a:t>
            </a:r>
            <a:r>
              <a:rPr lang="fr-FR" sz="1200" dirty="0" err="1">
                <a:solidFill>
                  <a:schemeClr val="bg1"/>
                </a:solidFill>
              </a:rPr>
              <a:t>it</a:t>
            </a:r>
            <a:r>
              <a:rPr lang="fr-FR" sz="1200" dirty="0">
                <a:solidFill>
                  <a:schemeClr val="bg1"/>
                </a:solidFill>
              </a:rPr>
              <a:t> modifies the liste of origine. This is an </a:t>
            </a:r>
            <a:r>
              <a:rPr lang="fr-FR" sz="1200" dirty="0" err="1">
                <a:solidFill>
                  <a:schemeClr val="bg1"/>
                </a:solidFill>
              </a:rPr>
              <a:t>inplace</a:t>
            </a:r>
            <a:r>
              <a:rPr lang="fr-FR" sz="1200" dirty="0">
                <a:solidFill>
                  <a:schemeClr val="bg1"/>
                </a:solidFill>
              </a:rPr>
              <a:t>        # </a:t>
            </a:r>
            <a:r>
              <a:rPr lang="fr-FR" sz="1200" dirty="0" err="1">
                <a:solidFill>
                  <a:schemeClr val="bg1"/>
                </a:solidFill>
              </a:rPr>
              <a:t>function</a:t>
            </a:r>
            <a:endParaRPr lang="fr-FR" sz="1200" dirty="0">
              <a:solidFill>
                <a:schemeClr val="bg1"/>
              </a:solidFill>
            </a:endParaRP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a:t>
            </a:r>
            <a:r>
              <a:rPr lang="fr-FR" sz="1200" dirty="0" err="1">
                <a:solidFill>
                  <a:schemeClr val="bg1"/>
                </a:solidFill>
              </a:rPr>
              <a:t>randint</a:t>
            </a:r>
            <a:endParaRPr lang="fr-FR" sz="1200" dirty="0">
              <a:solidFill>
                <a:schemeClr val="bg1"/>
              </a:solidFill>
            </a:endParaRPr>
          </a:p>
          <a:p>
            <a:r>
              <a:rPr lang="fr-FR" sz="1200" dirty="0" err="1">
                <a:solidFill>
                  <a:schemeClr val="bg1"/>
                </a:solidFill>
              </a:rPr>
              <a:t>randint</a:t>
            </a:r>
            <a:r>
              <a:rPr lang="fr-FR" sz="1200" dirty="0">
                <a:solidFill>
                  <a:schemeClr val="bg1"/>
                </a:solidFill>
              </a:rPr>
              <a:t>(0,100)</a:t>
            </a:r>
          </a:p>
          <a:p>
            <a:r>
              <a:rPr lang="fr-FR" sz="1200" dirty="0">
                <a:solidFill>
                  <a:schemeClr val="bg1"/>
                </a:solidFill>
              </a:rPr>
              <a:t>79</a:t>
            </a:r>
          </a:p>
          <a:p>
            <a:r>
              <a:rPr lang="fr-FR" sz="1200" dirty="0" err="1">
                <a:solidFill>
                  <a:schemeClr val="bg1"/>
                </a:solidFill>
              </a:rPr>
              <a:t>mynum</a:t>
            </a:r>
            <a:r>
              <a:rPr lang="fr-FR" sz="1200" dirty="0">
                <a:solidFill>
                  <a:schemeClr val="bg1"/>
                </a:solidFill>
              </a:rPr>
              <a:t> = </a:t>
            </a:r>
            <a:r>
              <a:rPr lang="fr-FR" sz="1200" dirty="0" err="1">
                <a:solidFill>
                  <a:schemeClr val="bg1"/>
                </a:solidFill>
              </a:rPr>
              <a:t>randint</a:t>
            </a:r>
            <a:r>
              <a:rPr lang="fr-FR" sz="1200" dirty="0">
                <a:solidFill>
                  <a:schemeClr val="bg1"/>
                </a:solidFill>
              </a:rPr>
              <a:t>(0,10)</a:t>
            </a:r>
          </a:p>
          <a:p>
            <a:r>
              <a:rPr lang="fr-FR" sz="1200" dirty="0">
                <a:solidFill>
                  <a:schemeClr val="bg1"/>
                </a:solidFill>
              </a:rPr>
              <a:t>print(</a:t>
            </a:r>
            <a:r>
              <a:rPr lang="fr-FR" sz="1200" dirty="0" err="1">
                <a:solidFill>
                  <a:schemeClr val="bg1"/>
                </a:solidFill>
              </a:rPr>
              <a:t>mynum</a:t>
            </a:r>
            <a:r>
              <a:rPr lang="fr-FR" sz="1200" dirty="0">
                <a:solidFill>
                  <a:schemeClr val="bg1"/>
                </a:solidFill>
              </a:rPr>
              <a:t>)</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err="1"/>
              <a:t>liste.curselection</a:t>
            </a:r>
            <a:r>
              <a:rPr lang="fr-FR" sz="1200" i="1" dirty="0"/>
              <a:t>()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a:t>
            </a:r>
            <a:r>
              <a:rPr lang="fr-FR" sz="1200" i="1" dirty="0" err="1"/>
              <a:t>Labelframe</a:t>
            </a:r>
            <a:r>
              <a:rPr lang="fr-FR" sz="1200" i="1" dirty="0"/>
              <a:t>(...,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err="1"/>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err="1"/>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a:t>
            </a:r>
            <a:r>
              <a:rPr lang="fr-FR" sz="1200" dirty="0" err="1"/>
              <a:t>nou</a:t>
            </a:r>
            <a:r>
              <a:rPr lang="fr-FR" sz="1200" dirty="0"/>
              <a:t>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err="1">
                <a:solidFill>
                  <a:schemeClr val="bg1"/>
                </a:solidFill>
              </a:rPr>
              <a:t>interface.mainloop</a:t>
            </a:r>
            <a:r>
              <a:rPr lang="fr-FR" sz="1000" dirty="0">
                <a:solidFill>
                  <a:schemeClr val="bg1"/>
                </a:solidFill>
              </a:rPr>
              <a:t>()</a:t>
            </a:r>
          </a:p>
          <a:p>
            <a:r>
              <a:rPr lang="fr-FR" sz="1000" dirty="0" err="1">
                <a:solidFill>
                  <a:schemeClr val="bg1"/>
                </a:solidFill>
              </a:rPr>
              <a:t>interface.destroy</a:t>
            </a:r>
            <a:r>
              <a:rPr lang="fr-FR" sz="1000" dirty="0">
                <a:solidFill>
                  <a:schemeClr val="bg1"/>
                </a:solidFill>
              </a:rPr>
              <a:t>()</a:t>
            </a:r>
          </a:p>
        </p:txBody>
      </p:sp>
    </p:spTree>
    <p:extLst>
      <p:ext uri="{BB962C8B-B14F-4D97-AF65-F5344CB8AC3E}">
        <p14:creationId xmlns:p14="http://schemas.microsoft.com/office/powerpoint/2010/main" val="5401484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a:t>Ce petit chapitre vous explique comment mettre votre code Python dans un fichier pour l'exécuter. Vous pouvez lire ce chapitre très rapidement tant que vous savez à quoi sert la fonctionprint, c'est tout ce dont vous avez besoin.</a:t>
            </a:r>
            <a:endParaRPr lang="fr-FR" sz="1200" dirty="0"/>
          </a:p>
        </p:txBody>
      </p:sp>
    </p:spTree>
    <p:extLst>
      <p:ext uri="{BB962C8B-B14F-4D97-AF65-F5344CB8AC3E}">
        <p14:creationId xmlns:p14="http://schemas.microsoft.com/office/powerpoint/2010/main" val="27188767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a:t>
            </a:r>
            <a:r>
              <a:rPr lang="fr-FR" sz="1200" dirty="0" err="1"/>
              <a:t>simplementprint</a:t>
            </a:r>
            <a:r>
              <a:rPr lang="fr-FR" sz="1200" dirty="0"/>
              <a: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a:t>
            </a:r>
            <a:r>
              <a:rPr lang="fr-FR" sz="1200" dirty="0" err="1"/>
              <a:t>edit</a:t>
            </a:r>
            <a:r>
              <a:rPr lang="fr-FR" sz="1200" dirty="0"/>
              <a: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a:t>
            </a:r>
            <a:r>
              <a:rPr lang="fr-FR" sz="1000" dirty="0" err="1">
                <a:solidFill>
                  <a:schemeClr val="bg1"/>
                </a:solidFill>
              </a:rPr>
              <a:t>usr</a:t>
            </a:r>
            <a:r>
              <a:rPr lang="fr-FR" sz="1000" dirty="0">
                <a:solidFill>
                  <a:schemeClr val="bg1"/>
                </a:solidFill>
              </a:rPr>
              <a:t>/bin/python3.4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11/11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a:t>
            </a:r>
            <a:r>
              <a:rPr lang="fr-FR" sz="1200" dirty="0" err="1">
                <a:solidFill>
                  <a:schemeClr val="bg1"/>
                </a:solidFill>
              </a:rPr>
              <a:t>number</a:t>
            </a:r>
            <a:r>
              <a:rPr lang="fr-FR" sz="1200" dirty="0">
                <a:solidFill>
                  <a:schemeClr val="bg1"/>
                </a:solidFill>
              </a:rPr>
              <a:t> here: ‘)</a:t>
            </a:r>
          </a:p>
          <a:p>
            <a:endParaRPr lang="fr-FR" sz="1200" dirty="0">
              <a:solidFill>
                <a:schemeClr val="bg1"/>
              </a:solidFill>
            </a:endParaRPr>
          </a:p>
          <a:p>
            <a:r>
              <a:rPr lang="fr-FR" sz="1200" dirty="0">
                <a:solidFill>
                  <a:schemeClr val="bg1"/>
                </a:solidFill>
              </a:rPr>
              <a:t>Enter a </a:t>
            </a:r>
            <a:r>
              <a:rPr lang="fr-FR" sz="1200" dirty="0" err="1">
                <a:solidFill>
                  <a:schemeClr val="bg1"/>
                </a:solidFill>
              </a:rPr>
              <a:t>number</a:t>
            </a:r>
            <a:r>
              <a:rPr lang="fr-FR" sz="1200" dirty="0">
                <a:solidFill>
                  <a:schemeClr val="bg1"/>
                </a:solidFill>
              </a:rPr>
              <a:t> here : 50</a:t>
            </a:r>
          </a:p>
          <a:p>
            <a:r>
              <a:rPr lang="fr-FR" sz="1200" dirty="0">
                <a:solidFill>
                  <a:schemeClr val="bg1"/>
                </a:solidFill>
              </a:rPr>
              <a:t>‘50’</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a:t>
            </a:r>
          </a:p>
          <a:p>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name</a:t>
            </a:r>
            <a:r>
              <a:rPr lang="fr-FR" sz="1200" dirty="0">
                <a:solidFill>
                  <a:schemeClr val="bg1"/>
                </a:solidFill>
              </a:rPr>
              <a:t>? Julien</a:t>
            </a:r>
          </a:p>
          <a:p>
            <a:endParaRPr lang="fr-FR" sz="1200" dirty="0">
              <a:solidFill>
                <a:schemeClr val="bg1"/>
              </a:solidFill>
            </a:endParaRPr>
          </a:p>
          <a:p>
            <a:r>
              <a:rPr lang="fr-FR" sz="1200" dirty="0" err="1">
                <a:solidFill>
                  <a:schemeClr val="bg1"/>
                </a:solidFill>
              </a:rPr>
              <a:t>result</a:t>
            </a:r>
            <a:endParaRPr lang="fr-FR" sz="1200" dirty="0">
              <a:solidFill>
                <a:schemeClr val="bg1"/>
              </a:solidFill>
            </a:endParaRPr>
          </a:p>
          <a:p>
            <a:r>
              <a:rPr lang="fr-FR" sz="1200" dirty="0">
                <a:solidFill>
                  <a:schemeClr val="bg1"/>
                </a:solidFill>
              </a:rPr>
              <a:t>‘Julien’</a:t>
            </a:r>
          </a:p>
          <a:p>
            <a:endParaRPr lang="fr-FR" sz="1200" dirty="0">
              <a:solidFill>
                <a:schemeClr val="bg1"/>
              </a:solidFill>
            </a:endParaRPr>
          </a:p>
          <a:p>
            <a:r>
              <a:rPr lang="fr-FR" sz="1200" dirty="0" err="1">
                <a:solidFill>
                  <a:schemeClr val="bg1"/>
                </a:solidFill>
              </a:rPr>
              <a:t>result</a:t>
            </a:r>
            <a:r>
              <a:rPr lang="fr-FR" sz="1200" dirty="0">
                <a:solidFill>
                  <a:schemeClr val="bg1"/>
                </a:solidFill>
              </a:rPr>
              <a:t> = input(‘</a:t>
            </a:r>
            <a:r>
              <a:rPr lang="fr-FR" sz="1200" dirty="0" err="1">
                <a:solidFill>
                  <a:schemeClr val="bg1"/>
                </a:solidFill>
              </a:rPr>
              <a:t>Favourite</a:t>
            </a:r>
            <a:r>
              <a:rPr lang="fr-FR" sz="1200" dirty="0">
                <a:solidFill>
                  <a:schemeClr val="bg1"/>
                </a:solidFill>
              </a:rPr>
              <a:t> </a:t>
            </a:r>
            <a:r>
              <a:rPr lang="fr-FR" sz="1200" dirty="0" err="1">
                <a:solidFill>
                  <a:schemeClr val="bg1"/>
                </a:solidFill>
              </a:rPr>
              <a:t>Number</a:t>
            </a:r>
            <a:r>
              <a:rPr lang="fr-FR" sz="1200" dirty="0">
                <a:solidFill>
                  <a:schemeClr val="bg1"/>
                </a:solidFill>
              </a:rPr>
              <a:t>: ‘)</a:t>
            </a:r>
          </a:p>
          <a:p>
            <a:r>
              <a:rPr lang="fr-FR" sz="1200" dirty="0">
                <a:solidFill>
                  <a:schemeClr val="bg1"/>
                </a:solidFill>
              </a:rPr>
              <a:t>Favorite </a:t>
            </a:r>
            <a:r>
              <a:rPr lang="fr-FR" sz="1200" dirty="0" err="1">
                <a:solidFill>
                  <a:schemeClr val="bg1"/>
                </a:solidFill>
              </a:rPr>
              <a:t>Number</a:t>
            </a:r>
            <a:r>
              <a:rPr lang="fr-FR" sz="1200" dirty="0">
                <a:solidFill>
                  <a:schemeClr val="bg1"/>
                </a:solidFill>
              </a:rPr>
              <a:t>: 30</a:t>
            </a:r>
          </a:p>
          <a:p>
            <a:endParaRPr lang="fr-FR" sz="1200" dirty="0">
              <a:solidFill>
                <a:schemeClr val="bg1"/>
              </a:solidFill>
            </a:endParaRP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str</a:t>
            </a:r>
            <a:endParaRPr lang="fr-FR" sz="1200" dirty="0">
              <a:solidFill>
                <a:schemeClr val="bg1"/>
              </a:solidFill>
            </a:endParaRPr>
          </a:p>
          <a:p>
            <a:endParaRPr lang="fr-FR" sz="1200" dirty="0">
              <a:solidFill>
                <a:schemeClr val="bg1"/>
              </a:solidFill>
            </a:endParaRPr>
          </a:p>
          <a:p>
            <a:r>
              <a:rPr lang="fr-FR" sz="1200" dirty="0">
                <a:solidFill>
                  <a:schemeClr val="bg1"/>
                </a:solidFill>
              </a:rPr>
              <a:t># </a:t>
            </a:r>
            <a:r>
              <a:rPr lang="fr-FR" sz="1200" dirty="0" err="1">
                <a:solidFill>
                  <a:schemeClr val="bg1"/>
                </a:solidFill>
              </a:rPr>
              <a:t>so</a:t>
            </a:r>
            <a:r>
              <a:rPr lang="fr-FR" sz="1200" dirty="0">
                <a:solidFill>
                  <a:schemeClr val="bg1"/>
                </a:solidFill>
              </a:rPr>
              <a:t> </a:t>
            </a:r>
            <a:r>
              <a:rPr lang="fr-FR" sz="1200" dirty="0" err="1">
                <a:solidFill>
                  <a:schemeClr val="bg1"/>
                </a:solidFill>
              </a:rPr>
              <a:t>it</a:t>
            </a:r>
            <a:r>
              <a:rPr lang="fr-FR" sz="1200" dirty="0">
                <a:solidFill>
                  <a:schemeClr val="bg1"/>
                </a:solidFill>
              </a:rPr>
              <a:t> is </a:t>
            </a:r>
            <a:r>
              <a:rPr lang="fr-FR" sz="1200" dirty="0" err="1">
                <a:solidFill>
                  <a:schemeClr val="bg1"/>
                </a:solidFill>
              </a:rPr>
              <a:t>necessary</a:t>
            </a:r>
            <a:r>
              <a:rPr lang="fr-FR" sz="1200" dirty="0">
                <a:solidFill>
                  <a:schemeClr val="bg1"/>
                </a:solidFill>
              </a:rPr>
              <a:t> to </a:t>
            </a:r>
            <a:r>
              <a:rPr lang="fr-FR" sz="1200" dirty="0" err="1">
                <a:solidFill>
                  <a:schemeClr val="bg1"/>
                </a:solidFill>
              </a:rPr>
              <a:t>cast</a:t>
            </a:r>
            <a:r>
              <a:rPr lang="fr-FR" sz="1200" dirty="0">
                <a:solidFill>
                  <a:schemeClr val="bg1"/>
                </a:solidFill>
              </a:rPr>
              <a:t> </a:t>
            </a:r>
            <a:r>
              <a:rPr lang="fr-FR" sz="1200" dirty="0" err="1">
                <a:solidFill>
                  <a:schemeClr val="bg1"/>
                </a:solidFill>
              </a:rPr>
              <a:t>result</a:t>
            </a:r>
            <a:r>
              <a:rPr lang="fr-FR" sz="1200" dirty="0">
                <a:solidFill>
                  <a:schemeClr val="bg1"/>
                </a:solidFill>
              </a:rPr>
              <a:t> </a:t>
            </a:r>
            <a:r>
              <a:rPr lang="fr-FR" sz="1200" dirty="0" err="1">
                <a:solidFill>
                  <a:schemeClr val="bg1"/>
                </a:solidFill>
              </a:rPr>
              <a:t>depending</a:t>
            </a:r>
            <a:r>
              <a:rPr lang="fr-FR" sz="1200" dirty="0">
                <a:solidFill>
                  <a:schemeClr val="bg1"/>
                </a:solidFill>
              </a:rPr>
              <a:t> of </a:t>
            </a:r>
            <a:r>
              <a:rPr lang="fr-FR" sz="1200" dirty="0" err="1">
                <a:solidFill>
                  <a:schemeClr val="bg1"/>
                </a:solidFill>
              </a:rPr>
              <a:t>what</a:t>
            </a:r>
            <a:r>
              <a:rPr lang="fr-FR" sz="1200" dirty="0">
                <a:solidFill>
                  <a:schemeClr val="bg1"/>
                </a:solidFill>
              </a:rPr>
              <a:t> </a:t>
            </a:r>
            <a:r>
              <a:rPr lang="fr-FR" sz="1200" dirty="0" err="1">
                <a:solidFill>
                  <a:schemeClr val="bg1"/>
                </a:solidFill>
              </a:rPr>
              <a:t>you</a:t>
            </a:r>
            <a:r>
              <a:rPr lang="fr-FR" sz="1200" dirty="0">
                <a:solidFill>
                  <a:schemeClr val="bg1"/>
                </a:solidFill>
              </a:rPr>
              <a:t> </a:t>
            </a:r>
            <a:r>
              <a:rPr lang="fr-FR" sz="1200" dirty="0" err="1">
                <a:solidFill>
                  <a:schemeClr val="bg1"/>
                </a:solidFill>
              </a:rPr>
              <a:t>expect</a:t>
            </a:r>
            <a:endParaRPr lang="fr-FR" sz="1200" dirty="0">
              <a:solidFill>
                <a:schemeClr val="bg1"/>
              </a:solidFill>
            </a:endParaRPr>
          </a:p>
          <a:p>
            <a:r>
              <a:rPr lang="fr-FR" sz="1200" dirty="0" err="1">
                <a:solidFill>
                  <a:schemeClr val="bg1"/>
                </a:solidFill>
              </a:rPr>
              <a:t>result</a:t>
            </a:r>
            <a:r>
              <a:rPr lang="fr-FR" sz="1200" dirty="0">
                <a:solidFill>
                  <a:schemeClr val="bg1"/>
                </a:solidFill>
              </a:rPr>
              <a:t> = </a:t>
            </a:r>
            <a:r>
              <a:rPr lang="fr-FR" sz="1200" dirty="0" err="1">
                <a:solidFill>
                  <a:schemeClr val="bg1"/>
                </a:solidFill>
              </a:rPr>
              <a:t>int</a:t>
            </a:r>
            <a:r>
              <a:rPr lang="fr-FR" sz="1200" dirty="0">
                <a:solidFill>
                  <a:schemeClr val="bg1"/>
                </a:solidFill>
              </a:rPr>
              <a:t>(input(‘</a:t>
            </a:r>
            <a:r>
              <a:rPr lang="fr-FR" sz="1200" dirty="0" err="1">
                <a:solidFill>
                  <a:schemeClr val="bg1"/>
                </a:solidFill>
              </a:rPr>
              <a:t>What</a:t>
            </a:r>
            <a:r>
              <a:rPr lang="fr-FR" sz="1200" dirty="0">
                <a:solidFill>
                  <a:schemeClr val="bg1"/>
                </a:solidFill>
              </a:rPr>
              <a:t> is </a:t>
            </a:r>
            <a:r>
              <a:rPr lang="fr-FR" sz="1200" dirty="0" err="1">
                <a:solidFill>
                  <a:schemeClr val="bg1"/>
                </a:solidFill>
              </a:rPr>
              <a:t>your</a:t>
            </a:r>
            <a:r>
              <a:rPr lang="fr-FR" sz="1200" dirty="0">
                <a:solidFill>
                  <a:schemeClr val="bg1"/>
                </a:solidFill>
              </a:rPr>
              <a:t> </a:t>
            </a:r>
            <a:r>
              <a:rPr lang="fr-FR" sz="1200" dirty="0" err="1">
                <a:solidFill>
                  <a:schemeClr val="bg1"/>
                </a:solidFill>
              </a:rPr>
              <a:t>age</a:t>
            </a:r>
            <a:r>
              <a:rPr lang="fr-FR" sz="1200" dirty="0">
                <a:solidFill>
                  <a:schemeClr val="bg1"/>
                </a:solidFill>
              </a:rPr>
              <a:t>?’))</a:t>
            </a:r>
          </a:p>
          <a:p>
            <a:r>
              <a:rPr lang="fr-FR" sz="1200" dirty="0">
                <a:solidFill>
                  <a:schemeClr val="bg1"/>
                </a:solidFill>
              </a:rPr>
              <a:t>type(</a:t>
            </a:r>
            <a:r>
              <a:rPr lang="fr-FR" sz="1200" dirty="0" err="1">
                <a:solidFill>
                  <a:schemeClr val="bg1"/>
                </a:solidFill>
              </a:rPr>
              <a:t>result</a:t>
            </a:r>
            <a:r>
              <a:rPr lang="fr-FR" sz="1200" dirty="0">
                <a:solidFill>
                  <a:schemeClr val="bg1"/>
                </a:solidFill>
              </a:rPr>
              <a:t>)</a:t>
            </a:r>
          </a:p>
          <a:p>
            <a:r>
              <a:rPr lang="fr-FR" sz="1200" dirty="0" err="1">
                <a:solidFill>
                  <a:schemeClr val="bg1"/>
                </a:solidFill>
              </a:rPr>
              <a:t>int</a:t>
            </a:r>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a:t>
            </a:r>
            <a:r>
              <a:rPr lang="fr-FR" sz="1000" dirty="0" err="1">
                <a:solidFill>
                  <a:schemeClr val="bg1"/>
                </a:solidFill>
              </a:rPr>
              <a:t>coding:encodage</a:t>
            </a:r>
            <a:r>
              <a:rPr lang="fr-FR" sz="1000" dirty="0">
                <a:solidFill>
                  <a:schemeClr val="bg1"/>
                </a:solidFill>
              </a:rPr>
              <a:t>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a:t>
            </a:r>
            <a:r>
              <a:rPr lang="fr-FR" sz="1200" dirty="0" err="1"/>
              <a:t>codagepar</a:t>
            </a:r>
            <a:r>
              <a:rPr lang="fr-FR" sz="1200" dirty="0"/>
              <a:t>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err="1">
                <a:solidFill>
                  <a:schemeClr val="bg1"/>
                </a:solidFill>
              </a:rPr>
              <a:t>os.system</a:t>
            </a:r>
            <a:r>
              <a:rPr lang="fr-FR" sz="1000" dirty="0">
                <a:solidFill>
                  <a:schemeClr val="bg1"/>
                </a:solidFill>
              </a:rPr>
              <a:t>("pause")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a:t>
            </a:r>
            <a:r>
              <a:rPr lang="fr-FR" sz="1200" b="1" dirty="0" err="1"/>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a:t>
            </a:r>
            <a:r>
              <a:rPr lang="fr-FR" sz="1200" dirty="0" err="1"/>
              <a:t>py</a:t>
            </a:r>
            <a:r>
              <a:rPr lang="fr-FR" sz="1200" dirty="0"/>
              <a:t>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a:t>
            </a:r>
            <a:r>
              <a:rPr lang="fr-FR" sz="1200" dirty="0" err="1"/>
              <a:t>fichier.exeet</a:t>
            </a:r>
            <a:r>
              <a:rPr lang="fr-FR" sz="1200" dirty="0"/>
              <a: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a:solidFill>
                  <a:schemeClr val="bg1"/>
                </a:solidFill>
              </a:rPr>
              <a:t>tar -xvf cx_Freeze_version.tar.gz</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a:t>
            </a:r>
            <a:r>
              <a:rPr lang="fr-FR" sz="1000" dirty="0" err="1">
                <a:solidFill>
                  <a:schemeClr val="bg1"/>
                </a:solidFill>
              </a:rPr>
              <a:t>cx_Freeze_version</a:t>
            </a:r>
            <a:endParaRPr lang="fr-FR" sz="1000" dirty="0">
              <a:solidFill>
                <a:schemeClr val="bg1"/>
              </a:solidFill>
            </a:endParaRPr>
          </a:p>
          <a:p>
            <a:r>
              <a:rPr lang="fr-FR" sz="1000" dirty="0">
                <a:solidFill>
                  <a:schemeClr val="bg1"/>
                </a:solidFill>
              </a:rPr>
              <a:t>$ python3.4 setup.py build</a:t>
            </a:r>
          </a:p>
          <a:p>
            <a:r>
              <a:rPr lang="fr-FR" sz="1000" dirty="0">
                <a:solidFill>
                  <a:schemeClr val="bg1"/>
                </a:solidFill>
              </a:rPr>
              <a:t>$ </a:t>
            </a:r>
            <a:r>
              <a:rPr lang="fr-FR" sz="1000" dirty="0" err="1">
                <a:solidFill>
                  <a:schemeClr val="bg1"/>
                </a:solidFill>
              </a:rPr>
              <a:t>sudo</a:t>
            </a:r>
            <a:r>
              <a:rPr lang="fr-FR" sz="1000" dirty="0">
                <a:solidFill>
                  <a:schemeClr val="bg1"/>
                </a:solidFill>
              </a:rPr>
              <a:t> python3.4 setup.py </a:t>
            </a:r>
            <a:r>
              <a:rPr lang="fr-FR" sz="1000" dirty="0" err="1">
                <a:solidFill>
                  <a:schemeClr val="bg1"/>
                </a:solidFill>
              </a:rPr>
              <a:t>install</a:t>
            </a:r>
            <a:endParaRPr lang="fr-FR" sz="1000" dirty="0">
              <a:solidFill>
                <a:schemeClr val="bg1"/>
              </a:solidFill>
            </a:endParaRP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a:t>
            </a:r>
            <a:r>
              <a:rPr lang="fr-FR" sz="1200" dirty="0" err="1"/>
              <a:t>commandecxfreeze</a:t>
            </a:r>
            <a:r>
              <a:rPr lang="fr-FR" sz="1200" dirty="0"/>
              <a:t>:</a:t>
            </a:r>
          </a:p>
        </p:txBody>
      </p:sp>
    </p:spTree>
    <p:extLst>
      <p:ext uri="{BB962C8B-B14F-4D97-AF65-F5344CB8AC3E}">
        <p14:creationId xmlns:p14="http://schemas.microsoft.com/office/powerpoint/2010/main" val="261734434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a:highlight>
                  <a:srgbClr val="C0C0C0"/>
                </a:highlight>
              </a:rPr>
              <a:t>N'oubliez pas la ligne spécifiant l'encodage.</a:t>
            </a:r>
            <a:endParaRPr lang="fr-FR" sz="1200" dirty="0">
              <a:highlight>
                <a:srgbClr val="C0C0C0"/>
              </a:highlight>
            </a:endParaRPr>
          </a:p>
        </p:txBody>
      </p:sp>
    </p:spTree>
    <p:extLst>
      <p:ext uri="{BB962C8B-B14F-4D97-AF65-F5344CB8AC3E}">
        <p14:creationId xmlns:p14="http://schemas.microsoft.com/office/powerpoint/2010/main" val="381643673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a:t>
            </a:r>
            <a:r>
              <a:rPr lang="fr-FR" sz="1200" dirty="0" err="1"/>
              <a:t>Enhancement</a:t>
            </a:r>
            <a:r>
              <a:rPr lang="fr-FR" sz="1200" dirty="0"/>
              <a:t> </a:t>
            </a:r>
            <a:r>
              <a:rPr lang="fr-FR" sz="1200" dirty="0" err="1"/>
              <a:t>Proposal</a:t>
            </a:r>
            <a:r>
              <a:rPr lang="fr-FR" sz="1200" dirty="0"/>
              <a:t>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a:t>
            </a:r>
            <a:r>
              <a:rPr lang="fr-FR" sz="1200" dirty="0" err="1"/>
              <a:t>Rossum</a:t>
            </a:r>
            <a:r>
              <a:rPr lang="fr-FR" sz="1200" dirty="0"/>
              <a:t>, créateur et BDFL, </a:t>
            </a:r>
            <a:r>
              <a:rPr lang="fr-FR" sz="1200" dirty="0" err="1"/>
              <a:t>Benevolent</a:t>
            </a:r>
            <a:r>
              <a:rPr lang="fr-FR" sz="1200" dirty="0"/>
              <a:t> </a:t>
            </a:r>
            <a:r>
              <a:rPr lang="fr-FR" sz="1200" dirty="0" err="1"/>
              <a:t>Dictator</a:t>
            </a:r>
            <a:r>
              <a:rPr lang="fr-FR" sz="1200" dirty="0"/>
              <a:t>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a:t>
            </a:r>
            <a:r>
              <a:rPr lang="fr-FR" sz="1000" dirty="0" err="1">
                <a:solidFill>
                  <a:schemeClr val="bg1"/>
                </a:solidFill>
              </a:rPr>
              <a:t>un_long_calcul</a:t>
            </a:r>
            <a:r>
              <a:rPr lang="fr-FR" sz="1000" dirty="0">
                <a:solidFill>
                  <a:schemeClr val="bg1"/>
                </a:solidFill>
              </a:rPr>
              <a:t>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a:t>
            </a:r>
            <a:r>
              <a:rPr lang="fr-FR" sz="1000" dirty="0" err="1">
                <a:solidFill>
                  <a:schemeClr val="bg1"/>
                </a:solidFill>
              </a:rPr>
              <a:t>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a:t>
            </a:r>
            <a:r>
              <a:rPr lang="fr-FR" sz="1000" dirty="0" err="1">
                <a:solidFill>
                  <a:schemeClr val="bg1"/>
                </a:solidFill>
              </a:rPr>
              <a:t>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a:t>
            </a:r>
            <a:r>
              <a:rPr lang="en-US" sz="1000" dirty="0" err="1">
                <a:solidFill>
                  <a:schemeClr val="bg1"/>
                </a:solidFill>
              </a:rPr>
              <a:t>Popen</a:t>
            </a:r>
            <a:r>
              <a:rPr lang="en-US" sz="1000" dirty="0">
                <a:solidFill>
                  <a:schemeClr val="bg1"/>
                </a:solidFill>
              </a:rPr>
              <a:t>,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a:t>
            </a:r>
            <a:r>
              <a:rPr lang="fr-FR" sz="1000" dirty="0" err="1">
                <a:solidFill>
                  <a:schemeClr val="bg1"/>
                </a:solidFill>
              </a:rPr>
              <a:t>ham</a:t>
            </a:r>
            <a:r>
              <a:rPr lang="fr-FR" sz="1000" dirty="0">
                <a:solidFill>
                  <a:schemeClr val="bg1"/>
                </a:solidFill>
              </a:rPr>
              <a:t>[1],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a:t>
            </a:r>
            <a:r>
              <a:rPr lang="fr-FR" sz="1000" dirty="0" err="1">
                <a:solidFill>
                  <a:schemeClr val="bg1"/>
                </a:solidFill>
              </a:rPr>
              <a:t>ham</a:t>
            </a:r>
            <a:r>
              <a:rPr lang="fr-FR" sz="1000" dirty="0">
                <a:solidFill>
                  <a:schemeClr val="bg1"/>
                </a:solidFill>
              </a:rPr>
              <a:t>[ 1 ],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a:t>
            </a:r>
            <a:r>
              <a:rPr lang="es-ES" sz="1000" dirty="0" err="1">
                <a:solidFill>
                  <a:schemeClr val="bg1"/>
                </a:solidFill>
              </a:rPr>
              <a:t>Oui</a:t>
            </a:r>
            <a:endParaRPr lang="es-ES" sz="1000" dirty="0">
              <a:solidFill>
                <a:schemeClr val="bg1"/>
              </a:solidFill>
            </a:endParaRPr>
          </a:p>
          <a:p>
            <a:r>
              <a:rPr lang="es-ES" sz="1000" dirty="0">
                <a:solidFill>
                  <a:schemeClr val="bg1"/>
                </a:solidFill>
              </a:rPr>
              <a:t>    </a:t>
            </a:r>
            <a:r>
              <a:rPr lang="es-ES" sz="1000" dirty="0" err="1">
                <a:solidFill>
                  <a:schemeClr val="bg1"/>
                </a:solidFill>
              </a:rPr>
              <a:t>if</a:t>
            </a:r>
            <a:r>
              <a:rPr lang="es-ES" sz="1000" dirty="0">
                <a:solidFill>
                  <a:schemeClr val="bg1"/>
                </a:solidFill>
              </a:rPr>
              <a:t> x == 4: </a:t>
            </a:r>
            <a:r>
              <a:rPr lang="es-ES" sz="1000" dirty="0" err="1">
                <a:solidFill>
                  <a:schemeClr val="bg1"/>
                </a:solidFill>
              </a:rPr>
              <a:t>print</a:t>
            </a:r>
            <a:r>
              <a:rPr lang="es-ES" sz="1000" dirty="0">
                <a:solidFill>
                  <a:schemeClr val="bg1"/>
                </a:solidFill>
              </a:rPr>
              <a: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a:t>
            </a:r>
            <a:r>
              <a:rPr lang="es-ES" sz="1000" dirty="0" err="1">
                <a:solidFill>
                  <a:schemeClr val="bg1"/>
                </a:solidFill>
              </a:rPr>
              <a:t>if</a:t>
            </a:r>
            <a:r>
              <a:rPr lang="es-ES" sz="1000" dirty="0">
                <a:solidFill>
                  <a:schemeClr val="bg1"/>
                </a:solidFill>
              </a:rPr>
              <a:t> x == 4 : </a:t>
            </a:r>
            <a:r>
              <a:rPr lang="es-ES" sz="1000" dirty="0" err="1">
                <a:solidFill>
                  <a:schemeClr val="bg1"/>
                </a:solidFill>
              </a:rPr>
              <a:t>print</a:t>
            </a:r>
            <a:r>
              <a:rPr lang="es-ES" sz="1000" dirty="0">
                <a:solidFill>
                  <a:schemeClr val="bg1"/>
                </a:solidFill>
              </a:rPr>
              <a: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t>
            </a:r>
            <a:r>
              <a:rPr lang="en-US" sz="1000" dirty="0" err="1">
                <a:solidFill>
                  <a:schemeClr val="bg1"/>
                </a:solidFill>
              </a:rPr>
              <a:t>a+b</a:t>
            </a:r>
            <a:r>
              <a:rPr lang="en-US" sz="1000" dirty="0">
                <a:solidFill>
                  <a:schemeClr val="bg1"/>
                </a:solidFill>
              </a:rPr>
              <a:t>)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a:t>
            </a:r>
            <a:r>
              <a:rPr lang="fr-FR" sz="1200" dirty="0" err="1"/>
              <a:t>Strunk</a:t>
            </a:r>
            <a:r>
              <a:rPr lang="fr-FR" sz="1200" dirty="0"/>
              <a:t> and White dans « The </a:t>
            </a:r>
            <a:r>
              <a:rPr lang="fr-FR" sz="1200" dirty="0" err="1"/>
              <a:t>Elements</a:t>
            </a:r>
            <a:r>
              <a:rPr lang="fr-FR" sz="1200" dirty="0"/>
              <a:t>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a:t>
            </a:r>
            <a:r>
              <a:rPr lang="fr-FR" sz="1200" dirty="0" err="1"/>
              <a:t>etI</a:t>
            </a:r>
            <a:r>
              <a:rPr lang="fr-FR" sz="1200" dirty="0"/>
              <a:t>(i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est vrai</a:t>
            </a:r>
          </a:p>
          <a:p>
            <a:r>
              <a:rPr lang="fr-FR" sz="1000" dirty="0">
                <a:solidFill>
                  <a:schemeClr val="bg1"/>
                </a:solidFill>
              </a:rPr>
              <a:t>        ...</a:t>
            </a:r>
          </a:p>
          <a:p>
            <a:r>
              <a:rPr lang="fr-FR" sz="1000" dirty="0">
                <a:solidFill>
                  <a:schemeClr val="bg1"/>
                </a:solidFill>
              </a:rPr>
              <a:t>    if not </a:t>
            </a:r>
            <a:r>
              <a:rPr lang="fr-FR" sz="1000" dirty="0" err="1">
                <a:solidFill>
                  <a:schemeClr val="bg1"/>
                </a:solidFill>
              </a:rPr>
              <a:t>booleen</a:t>
            </a:r>
            <a:r>
              <a:rPr lang="fr-FR" sz="1000" dirty="0">
                <a:solidFill>
                  <a:schemeClr val="bg1"/>
                </a:solidFill>
              </a:rPr>
              <a:t>: # Si </a:t>
            </a:r>
            <a:r>
              <a:rPr lang="fr-FR" sz="1000" dirty="0" err="1">
                <a:solidFill>
                  <a:schemeClr val="bg1"/>
                </a:solidFill>
              </a:rPr>
              <a:t>booleen</a:t>
            </a:r>
            <a:r>
              <a:rPr lang="fr-FR" sz="1000" dirty="0">
                <a:solidFill>
                  <a:schemeClr val="bg1"/>
                </a:solidFill>
              </a:rPr>
              <a:t>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a:t>
            </a:r>
            <a:r>
              <a:rPr lang="fr-FR" sz="1000" dirty="0" err="1">
                <a:solidFill>
                  <a:schemeClr val="bg1"/>
                </a:solidFill>
              </a:rPr>
              <a:t>booleen</a:t>
            </a:r>
            <a:r>
              <a:rPr lang="fr-FR" sz="1000" dirty="0">
                <a:solidFill>
                  <a:schemeClr val="bg1"/>
                </a:solidFill>
              </a:rPr>
              <a:t>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a:t>
            </a:r>
            <a:r>
              <a:rPr lang="fr-FR" sz="1000" dirty="0" err="1">
                <a:solidFill>
                  <a:schemeClr val="bg1"/>
                </a:solidFill>
              </a:rPr>
              <a:t>booleen</a:t>
            </a:r>
            <a:r>
              <a:rPr lang="fr-FR" sz="1000" dirty="0">
                <a:solidFill>
                  <a:schemeClr val="bg1"/>
                </a:solidFill>
              </a:rPr>
              <a:t>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a:t>
            </a:r>
            <a:r>
              <a:rPr lang="fr-FR" sz="1200" dirty="0" err="1"/>
              <a:t>built-ins</a:t>
            </a:r>
            <a:r>
              <a:rPr lang="fr-FR" sz="1200" dirty="0"/>
              <a:t>).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a:t>
            </a:r>
            <a:r>
              <a:rPr lang="fr-FR" sz="1200" dirty="0" err="1"/>
              <a:t>Current</a:t>
            </a:r>
            <a:r>
              <a:rPr lang="fr-FR" sz="1200" dirty="0"/>
              <a: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a:t>
            </a:r>
            <a:r>
              <a:rPr lang="fr-FR" sz="1200" dirty="0" err="1"/>
              <a:t>complete</a:t>
            </a:r>
            <a:r>
              <a:rPr lang="fr-FR" sz="1200" dirty="0"/>
              <a:t>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a:t>
            </a:r>
            <a:r>
              <a:rPr lang="fr-FR" sz="1200" b="1" dirty="0" err="1"/>
              <a:t>Enhancement</a:t>
            </a:r>
            <a:r>
              <a:rPr lang="fr-FR" sz="1200" b="1" dirty="0"/>
              <a:t> </a:t>
            </a:r>
            <a:r>
              <a:rPr lang="fr-FR" sz="1200" b="1" dirty="0" err="1"/>
              <a:t>Proposal</a:t>
            </a:r>
            <a:r>
              <a:rPr lang="fr-FR" sz="1200" b="1" dirty="0"/>
              <a:t>)</a:t>
            </a:r>
          </a:p>
          <a:p>
            <a:endParaRPr lang="fr-FR" sz="1200" dirty="0"/>
          </a:p>
          <a:p>
            <a:r>
              <a:rPr lang="fr-FR" sz="1200" dirty="0"/>
              <a:t>Dans ce sous-menu, vous pouvez également trouver un lien </a:t>
            </a:r>
            <a:r>
              <a:rPr lang="fr-FR" sz="1200" dirty="0" err="1"/>
              <a:t>intituléPEP</a:t>
            </a:r>
            <a:r>
              <a:rPr lang="fr-FR" sz="1200" dirty="0"/>
              <a:t> Index. Si vous cliquez dessus, vous accédez à un tableau, ou plutôt à un ensemble de tableaux reprenant les </a:t>
            </a:r>
            <a:r>
              <a:rPr lang="fr-FR" sz="1200" dirty="0" err="1"/>
              <a:t>PEPs</a:t>
            </a:r>
            <a:r>
              <a:rPr lang="fr-FR" sz="1200" dirty="0"/>
              <a:t>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a:t>
            </a:r>
            <a:r>
              <a:rPr lang="fr-FR" sz="1200" dirty="0" err="1"/>
              <a:t>Browse</a:t>
            </a:r>
            <a:r>
              <a:rPr lang="fr-FR" sz="1200" dirty="0"/>
              <a:t>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a:t>
            </a:r>
            <a:r>
              <a:rPr lang="fr-FR" sz="1200" dirty="0" err="1"/>
              <a:t>Keep</a:t>
            </a:r>
            <a:r>
              <a:rPr lang="fr-FR" sz="1200" dirty="0"/>
              <a:t> this </a:t>
            </a:r>
            <a:r>
              <a:rPr lang="fr-FR" sz="1200" dirty="0" err="1"/>
              <a:t>under</a:t>
            </a:r>
            <a:r>
              <a:rPr lang="fr-FR" sz="1200" dirty="0"/>
              <a:t> </a:t>
            </a:r>
            <a:r>
              <a:rPr lang="fr-FR" sz="1200" dirty="0" err="1"/>
              <a:t>your</a:t>
            </a:r>
            <a:r>
              <a:rPr lang="fr-FR" sz="1200" dirty="0"/>
              <a:t> </a:t>
            </a:r>
            <a:r>
              <a:rPr lang="fr-FR" sz="1200" dirty="0" err="1"/>
              <a:t>pillow</a:t>
            </a:r>
            <a:r>
              <a:rPr lang="fr-FR" sz="1200" dirty="0"/>
              <a:t>, c'est-à-dire, « gardez-la sous votre oreiller ».</a:t>
            </a:r>
          </a:p>
          <a:p>
            <a:endParaRPr lang="fr-FR" sz="1200" dirty="0"/>
          </a:p>
          <a:p>
            <a:r>
              <a:rPr lang="fr-FR" sz="1200" dirty="0"/>
              <a:t>    </a:t>
            </a:r>
            <a:r>
              <a:rPr lang="fr-FR" sz="1200" b="1" dirty="0" err="1"/>
              <a:t>Language</a:t>
            </a:r>
            <a:r>
              <a:rPr lang="fr-FR" sz="1200" b="1" dirty="0"/>
              <a:t> Reference </a:t>
            </a:r>
            <a:r>
              <a:rPr lang="fr-FR" sz="1200" dirty="0"/>
              <a:t>: cette page décrit d'une façon très explicite la syntaxe du langage.</a:t>
            </a:r>
          </a:p>
          <a:p>
            <a:endParaRPr lang="fr-FR" sz="1200" dirty="0"/>
          </a:p>
          <a:p>
            <a:r>
              <a:rPr lang="fr-FR" sz="1200" dirty="0"/>
              <a:t>    </a:t>
            </a:r>
            <a:r>
              <a:rPr lang="fr-FR" sz="1200" b="1" dirty="0"/>
              <a:t>Python </a:t>
            </a:r>
            <a:r>
              <a:rPr lang="fr-FR" sz="1200" b="1" dirty="0" err="1"/>
              <a:t>HOWTOs</a:t>
            </a:r>
            <a:r>
              <a:rPr lang="fr-FR" sz="1200" b="1" dirty="0"/>
              <a:t>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err="1"/>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a:t>
            </a:r>
            <a:r>
              <a:rPr lang="fr-FR" sz="1200" dirty="0" err="1"/>
              <a:t>Tk</a:t>
            </a:r>
            <a:r>
              <a:rPr lang="fr-FR" sz="1200" dirty="0"/>
              <a:t>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a:t>
            </a:r>
            <a:r>
              <a:rPr lang="fr-FR" sz="1200" dirty="0" err="1"/>
              <a:t>PyQt</a:t>
            </a:r>
            <a:r>
              <a:rPr lang="fr-FR" sz="1200" dirty="0"/>
              <a:t> est distribuée sous plusieurs licences, commerciales ou non. Vous devrez tenir compte de ce fait si vous commencez à l'utiliser.</a:t>
            </a:r>
          </a:p>
          <a:p>
            <a:endParaRPr lang="fr-FR" sz="1200" dirty="0"/>
          </a:p>
          <a:p>
            <a:r>
              <a:rPr lang="fr-FR" sz="1200" b="1" dirty="0" err="1"/>
              <a:t>PyGTK</a:t>
            </a:r>
            <a:r>
              <a:rPr lang="fr-FR" sz="1200" dirty="0"/>
              <a:t> : comme son nom l'indique, c'est une bibliothèque faisant le lien entre Python et la bibliothèque GTK / GTK+. Elle est distribuée sous licence LGPL.</a:t>
            </a:r>
          </a:p>
          <a:p>
            <a:endParaRPr lang="fr-FR" sz="1200" dirty="0"/>
          </a:p>
          <a:p>
            <a:r>
              <a:rPr lang="fr-FR" sz="1200" b="1" dirty="0" err="1"/>
              <a:t>wx</a:t>
            </a:r>
            <a:r>
              <a:rPr lang="fr-FR" sz="1200" dirty="0"/>
              <a:t> </a:t>
            </a:r>
            <a:r>
              <a:rPr lang="fr-FR" sz="1200" b="1" dirty="0"/>
              <a:t>Python</a:t>
            </a:r>
            <a:r>
              <a:rPr lang="fr-FR" sz="1200" dirty="0"/>
              <a:t> : une bibliothèque faisant le lien entre Python et la bibliothèque </a:t>
            </a:r>
            <a:r>
              <a:rPr lang="fr-FR" sz="1200" dirty="0" err="1"/>
              <a:t>WxWidget</a:t>
            </a:r>
            <a:r>
              <a:rPr lang="fr-FR" sz="1200" dirty="0"/>
              <a: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a:t>
            </a:r>
            <a:r>
              <a:rPr lang="fr-FR" sz="1200" dirty="0" err="1"/>
              <a:t>framework</a:t>
            </a:r>
            <a:r>
              <a:rPr lang="fr-FR" sz="1200" dirty="0"/>
              <a:t>,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a:t>
            </a:r>
            <a:r>
              <a:rPr lang="fr-FR" sz="1200" dirty="0" err="1"/>
              <a:t>Github</a:t>
            </a:r>
            <a:r>
              <a:rPr lang="fr-FR" sz="1200" dirty="0"/>
              <a:t>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a:t>
            </a:r>
            <a:r>
              <a:rPr lang="fr-FR" dirty="0" err="1"/>
              <a:t>nom_de_la_fonction</a:t>
            </a:r>
            <a:r>
              <a:rPr lang="fr-FR" dirty="0"/>
              <a:t>(parametre1, parametre2, </a:t>
            </a:r>
            <a:r>
              <a:rPr lang="fr-FR" dirty="0" err="1"/>
              <a:t>parametreN</a:t>
            </a:r>
            <a:r>
              <a:rPr lang="fr-FR" dirty="0"/>
              <a:t>):</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a:t>
            </a:r>
            <a:r>
              <a:rPr lang="fr-FR" altLang="fr-FR" dirty="0" err="1">
                <a:latin typeface="Arial" panose="020B0604020202020204" pitchFamily="34" charset="0"/>
              </a:rPr>
              <a:t>define</a:t>
            </a:r>
            <a:r>
              <a:rPr lang="fr-FR" altLang="fr-FR" dirty="0">
                <a:latin typeface="Arial" panose="020B0604020202020204" pitchFamily="34" charset="0"/>
              </a:rPr>
              <a:t>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a:t>
            </a:r>
            <a:r>
              <a:rPr lang="fr-FR" sz="1400" dirty="0" err="1">
                <a:solidFill>
                  <a:schemeClr val="bg1"/>
                </a:solidFill>
              </a:rPr>
              <a:t>function</a:t>
            </a:r>
            <a:r>
              <a:rPr lang="fr-FR" sz="1400" dirty="0">
                <a:solidFill>
                  <a:schemeClr val="bg1"/>
                </a:solidFill>
              </a:rPr>
              <a:t> </a:t>
            </a:r>
          </a:p>
          <a:p>
            <a:r>
              <a:rPr lang="fr-FR" sz="1400" dirty="0">
                <a:solidFill>
                  <a:schemeClr val="bg1"/>
                </a:solidFill>
              </a:rPr>
              <a:t>INPUT: nb, max # by default nb = 7</a:t>
            </a:r>
          </a:p>
          <a:p>
            <a:r>
              <a:rPr lang="fr-FR" sz="1400" dirty="0">
                <a:solidFill>
                  <a:schemeClr val="bg1"/>
                </a:solidFill>
              </a:rPr>
              <a:t>OUTPUT: 7 or </a:t>
            </a:r>
            <a:r>
              <a:rPr lang="fr-FR" sz="1400" dirty="0" err="1">
                <a:solidFill>
                  <a:schemeClr val="bg1"/>
                </a:solidFill>
              </a:rPr>
              <a:t>other</a:t>
            </a:r>
            <a:r>
              <a:rPr lang="fr-FR" sz="1400" dirty="0">
                <a:solidFill>
                  <a:schemeClr val="bg1"/>
                </a:solidFill>
              </a:rPr>
              <a:t> value </a:t>
            </a:r>
            <a:r>
              <a:rPr lang="fr-FR" sz="1400" dirty="0" err="1">
                <a:solidFill>
                  <a:schemeClr val="bg1"/>
                </a:solidFill>
              </a:rPr>
              <a:t>defined</a:t>
            </a:r>
            <a:r>
              <a:rPr lang="fr-FR" sz="1400" dirty="0">
                <a:solidFill>
                  <a:schemeClr val="bg1"/>
                </a:solidFill>
              </a:rPr>
              <a:t> by the </a:t>
            </a:r>
            <a:r>
              <a:rPr lang="fr-FR" sz="1400" dirty="0" err="1">
                <a:solidFill>
                  <a:schemeClr val="bg1"/>
                </a:solidFill>
              </a:rPr>
              <a:t>function</a:t>
            </a:r>
            <a:r>
              <a:rPr lang="fr-FR" sz="1400" dirty="0">
                <a:solidFill>
                  <a:schemeClr val="bg1"/>
                </a:solidFill>
              </a:rPr>
              <a:t> caller, table from 0 to value </a:t>
            </a:r>
            <a:r>
              <a:rPr lang="fr-FR" sz="1400" dirty="0" err="1">
                <a:solidFill>
                  <a:schemeClr val="bg1"/>
                </a:solidFill>
              </a:rPr>
              <a:t>provided</a:t>
            </a:r>
            <a:r>
              <a:rPr lang="fr-FR" sz="1400" dirty="0">
                <a:solidFill>
                  <a:schemeClr val="bg1"/>
                </a:solidFill>
              </a:rPr>
              <a:t> by the user in the </a:t>
            </a:r>
            <a:r>
              <a:rPr lang="fr-FR" sz="1400" dirty="0" err="1">
                <a:solidFill>
                  <a:schemeClr val="bg1"/>
                </a:solidFill>
              </a:rPr>
              <a:t>function</a:t>
            </a:r>
            <a:r>
              <a:rPr lang="fr-FR" sz="1400" dirty="0">
                <a:solidFill>
                  <a:schemeClr val="bg1"/>
                </a:solidFill>
              </a:rPr>
              <a:t>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err="1">
                <a:solidFill>
                  <a:schemeClr val="accent5">
                    <a:lumMod val="75000"/>
                  </a:schemeClr>
                </a:solidFill>
              </a:rPr>
              <a:t>Valeurs</a:t>
            </a:r>
            <a:r>
              <a:rPr lang="en-US" sz="6000" dirty="0">
                <a:solidFill>
                  <a:schemeClr val="accent5">
                    <a:lumMod val="75000"/>
                  </a:schemeClr>
                </a:solidFill>
              </a:rPr>
              <a:t> par </a:t>
            </a:r>
            <a:r>
              <a:rPr lang="en-US" sz="6000" dirty="0" err="1">
                <a:solidFill>
                  <a:schemeClr val="accent5">
                    <a:lumMod val="75000"/>
                  </a:schemeClr>
                </a:solidFill>
              </a:rPr>
              <a:t>defaut</a:t>
            </a:r>
            <a:r>
              <a:rPr lang="en-US" sz="6000" dirty="0">
                <a:solidFill>
                  <a:schemeClr val="accent5">
                    <a:lumMod val="75000"/>
                  </a:schemeClr>
                </a:solidFill>
              </a:rPr>
              <a:t> des </a:t>
            </a:r>
            <a:r>
              <a:rPr lang="en-US" sz="6000" dirty="0" err="1">
                <a:solidFill>
                  <a:schemeClr val="accent5">
                    <a:lumMod val="75000"/>
                  </a:schemeClr>
                </a:solidFill>
              </a:rPr>
              <a:t>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fonc</a:t>
            </a:r>
            <a:r>
              <a:rPr lang="fr-FR" dirty="0">
                <a:solidFill>
                  <a:schemeClr val="bg1"/>
                </a:solidFill>
              </a:rPr>
              <a:t>(a=1,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err="1"/>
                        <a:t>fonc</a:t>
                      </a:r>
                      <a:r>
                        <a:rPr lang="fr-FR" dirty="0"/>
                        <a:t>()</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err="1"/>
                        <a:t>fonc</a:t>
                      </a:r>
                      <a:r>
                        <a:rPr lang="fr-FR" dirty="0"/>
                        <a:t>(4)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err="1"/>
                        <a:t>fonc</a:t>
                      </a:r>
                      <a:r>
                        <a:rPr lang="fr-FR" dirty="0"/>
                        <a:t>(b=8,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fonc</a:t>
                      </a:r>
                      <a:r>
                        <a:rPr lang="fr-FR" dirty="0"/>
                        <a:t>(b=35,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a:t>
            </a:r>
            <a:r>
              <a:rPr lang="en-US" sz="6000" dirty="0" err="1">
                <a:solidFill>
                  <a:schemeClr val="accent5">
                    <a:lumMod val="75000"/>
                  </a:schemeClr>
                </a:solidFill>
              </a:rPr>
              <a:t>d’une</a:t>
            </a:r>
            <a:r>
              <a:rPr lang="en-US" sz="6000" dirty="0">
                <a:solidFill>
                  <a:schemeClr val="accent5">
                    <a:lumMod val="75000"/>
                  </a:schemeClr>
                </a:solidFill>
              </a:rPr>
              <a:t>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a:t>
            </a:r>
            <a:r>
              <a:rPr lang="fr-FR" dirty="0" err="1">
                <a:solidFill>
                  <a:schemeClr val="bg1"/>
                </a:solidFill>
              </a:rPr>
              <a:t>dog_check</a:t>
            </a:r>
            <a:r>
              <a:rPr lang="fr-FR" dirty="0">
                <a:solidFill>
                  <a:schemeClr val="bg1"/>
                </a:solidFill>
              </a:rPr>
              <a:t>(</a:t>
            </a:r>
            <a:r>
              <a:rPr lang="fr-FR" dirty="0" err="1">
                <a:solidFill>
                  <a:schemeClr val="bg1"/>
                </a:solidFill>
              </a:rPr>
              <a:t>mystring</a:t>
            </a:r>
            <a:r>
              <a:rPr lang="fr-FR" dirty="0">
                <a:solidFill>
                  <a:schemeClr val="bg1"/>
                </a:solidFill>
              </a:rPr>
              <a:t>):</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err="1">
                <a:solidFill>
                  <a:schemeClr val="bg1"/>
                </a:solidFill>
              </a:rPr>
              <a:t>dog_check</a:t>
            </a:r>
            <a:r>
              <a:rPr lang="fr-FR" dirty="0">
                <a:solidFill>
                  <a:schemeClr val="bg1"/>
                </a:solidFill>
              </a:rPr>
              <a:t>(‘</a:t>
            </a:r>
            <a:r>
              <a:rPr lang="fr-FR" dirty="0" err="1">
                <a:solidFill>
                  <a:schemeClr val="bg1"/>
                </a:solidFill>
              </a:rPr>
              <a:t>my</a:t>
            </a:r>
            <a:r>
              <a:rPr lang="fr-FR" dirty="0">
                <a:solidFill>
                  <a:schemeClr val="bg1"/>
                </a:solidFill>
              </a:rPr>
              <a:t> dog run </a:t>
            </a:r>
            <a:r>
              <a:rPr lang="fr-FR" dirty="0" err="1">
                <a:solidFill>
                  <a:schemeClr val="bg1"/>
                </a:solidFill>
              </a:rPr>
              <a:t>away</a:t>
            </a:r>
            <a:r>
              <a:rPr lang="fr-FR" dirty="0">
                <a:solidFill>
                  <a:schemeClr val="bg1"/>
                </a:solidFill>
              </a:rPr>
              <a:t>’)</a:t>
            </a:r>
          </a:p>
          <a:p>
            <a:r>
              <a:rPr lang="fr-FR" dirty="0" err="1">
                <a:solidFill>
                  <a:schemeClr val="bg1"/>
                </a:solidFill>
              </a:rPr>
              <a:t>True</a:t>
            </a:r>
            <a:endParaRPr lang="fr-FR" dirty="0">
              <a:solidFill>
                <a:schemeClr val="bg1"/>
              </a:solidFill>
            </a:endParaRPr>
          </a:p>
        </p:txBody>
      </p:sp>
    </p:spTree>
    <p:extLst>
      <p:ext uri="{BB962C8B-B14F-4D97-AF65-F5344CB8AC3E}">
        <p14:creationId xmlns:p14="http://schemas.microsoft.com/office/powerpoint/2010/main" val="1090725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a:t>
            </a:r>
            <a:r>
              <a:rPr lang="en-US" sz="7200" dirty="0" err="1">
                <a:solidFill>
                  <a:schemeClr val="accent5">
                    <a:lumMod val="75000"/>
                  </a:schemeClr>
                </a:solidFill>
              </a:rPr>
              <a:t>PyTricks</a:t>
            </a:r>
            <a:r>
              <a:rPr lang="en-US" sz="7200" dirty="0">
                <a:solidFill>
                  <a:schemeClr val="accent5">
                    <a:lumMod val="75000"/>
                  </a:schemeClr>
                </a:solidFill>
              </a:rPr>
              <a:t>]: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a:t>
            </a:r>
            <a:r>
              <a:rPr lang="fr-FR" dirty="0" err="1">
                <a:solidFill>
                  <a:schemeClr val="bg1"/>
                </a:solidFill>
              </a:rPr>
              <a:t>funcs</a:t>
            </a:r>
            <a:r>
              <a:rPr lang="fr-FR" dirty="0">
                <a:solidFill>
                  <a:schemeClr val="bg1"/>
                </a:solidFill>
              </a:rPr>
              <a:t> = [myfunc]</a:t>
            </a:r>
          </a:p>
          <a:p>
            <a:r>
              <a:rPr lang="fr-FR" dirty="0">
                <a:solidFill>
                  <a:schemeClr val="bg1"/>
                </a:solidFill>
              </a:rPr>
              <a:t>&gt;&gt;&gt; </a:t>
            </a:r>
            <a:r>
              <a:rPr lang="fr-FR" dirty="0" err="1">
                <a:solidFill>
                  <a:schemeClr val="bg1"/>
                </a:solidFill>
              </a:rPr>
              <a:t>funcs</a:t>
            </a:r>
            <a:r>
              <a:rPr lang="fr-FR" dirty="0">
                <a:solidFill>
                  <a:schemeClr val="bg1"/>
                </a:solidFill>
              </a:rPr>
              <a:t>[0]</a:t>
            </a:r>
          </a:p>
          <a:p>
            <a:r>
              <a:rPr lang="fr-FR" dirty="0">
                <a:solidFill>
                  <a:schemeClr val="bg1"/>
                </a:solidFill>
              </a:rPr>
              <a:t>&lt;function myfunc at 0x107012230&gt;</a:t>
            </a:r>
          </a:p>
          <a:p>
            <a:r>
              <a:rPr lang="fr-FR" dirty="0">
                <a:solidFill>
                  <a:schemeClr val="bg1"/>
                </a:solidFill>
              </a:rPr>
              <a:t>&gt;&gt;&gt; </a:t>
            </a:r>
            <a:r>
              <a:rPr lang="fr-FR" dirty="0" err="1">
                <a:solidFill>
                  <a:schemeClr val="bg1"/>
                </a:solidFill>
              </a:rPr>
              <a:t>funcs</a:t>
            </a:r>
            <a:r>
              <a:rPr lang="fr-FR" dirty="0">
                <a:solidFill>
                  <a:schemeClr val="bg1"/>
                </a:solidFill>
              </a:rPr>
              <a:t>[0](2,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Il est possible d’utiliser les 2 dans une meme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08324"/>
          </a:xfrm>
          <a:prstGeom prst="rect">
            <a:avLst/>
          </a:prstGeom>
          <a:solidFill>
            <a:schemeClr val="tx1"/>
          </a:solidFill>
        </p:spPr>
        <p:txBody>
          <a:bodyPr wrap="square" rtlCol="0">
            <a:spAutoFit/>
          </a:bodyPr>
          <a:lstStyle/>
          <a:p>
            <a:r>
              <a:rPr lang="fr-FR" sz="1200" dirty="0">
                <a:solidFill>
                  <a:schemeClr val="bg1"/>
                </a:solidFill>
              </a:rPr>
              <a:t>def myfunc(*args, **kwargs):</a:t>
            </a:r>
          </a:p>
          <a:p>
            <a:r>
              <a:rPr lang="fr-FR" sz="1200" dirty="0">
                <a:solidFill>
                  <a:schemeClr val="bg1"/>
                </a:solidFill>
              </a:rPr>
              <a:t>   print(args)</a:t>
            </a:r>
          </a:p>
          <a:p>
            <a:r>
              <a:rPr lang="fr-FR" sz="1200" dirty="0">
                <a:solidFill>
                  <a:schemeClr val="bg1"/>
                </a:solidFill>
              </a:rPr>
              <a:t>   print(kwargs)</a:t>
            </a:r>
          </a:p>
          <a:p>
            <a:r>
              <a:rPr lang="fr-FR" sz="1200" dirty="0">
                <a:solidFill>
                  <a:schemeClr val="bg1"/>
                </a:solidFill>
              </a:rPr>
              <a:t>   print(‘I would like {} {}’.format(args[0], kwargs[‘food’]))</a:t>
            </a:r>
          </a:p>
          <a:p>
            <a:endParaRPr lang="fr-FR" sz="1200" dirty="0">
              <a:solidFill>
                <a:schemeClr val="bg1"/>
              </a:solidFill>
            </a:endParaRPr>
          </a:p>
          <a:p>
            <a:r>
              <a:rPr lang="fr-FR" sz="1200" dirty="0">
                <a:solidFill>
                  <a:schemeClr val="bg1"/>
                </a:solidFill>
              </a:rPr>
              <a:t>Myfunc(10,20,30,fruit=‘orange’, food=‘eggs’, animal=‘dog’)</a:t>
            </a:r>
          </a:p>
          <a:p>
            <a:endParaRPr lang="fr-FR" sz="1200" dirty="0">
              <a:solidFill>
                <a:schemeClr val="bg1"/>
              </a:solidFill>
            </a:endParaRPr>
          </a:p>
          <a:p>
            <a:endParaRPr lang="fr-FR" sz="1200" dirty="0">
              <a:solidFill>
                <a:schemeClr val="bg1"/>
              </a:solidFill>
            </a:endParaRPr>
          </a:p>
          <a:p>
            <a:r>
              <a:rPr lang="fr-FR" sz="1200" dirty="0">
                <a:solidFill>
                  <a:schemeClr val="bg1"/>
                </a:solidFill>
              </a:rPr>
              <a:t>(10, 20, 30)</a:t>
            </a:r>
          </a:p>
          <a:p>
            <a:r>
              <a:rPr lang="fr-FR" sz="1200" dirty="0">
                <a:solidFill>
                  <a:schemeClr val="bg1"/>
                </a:solidFill>
              </a:rPr>
              <a:t>{‘fruit’: ‘orange’, ‘food’: ‘eggs’, ‘animal’: ‘dog’}</a:t>
            </a:r>
          </a:p>
          <a:p>
            <a:r>
              <a:rPr lang="fr-FR" sz="1200" dirty="0">
                <a:solidFill>
                  <a:schemeClr val="bg1"/>
                </a:solidFill>
              </a:rPr>
              <a:t>I would like </a:t>
            </a:r>
            <a:r>
              <a:rPr lang="fr-FR" sz="1200">
                <a:solidFill>
                  <a:schemeClr val="bg1"/>
                </a:solidFill>
              </a:rPr>
              <a:t>10 eggs</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2773336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0"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Je pense qu'un exemple vous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err="1">
                <a:solidFill>
                  <a:schemeClr val="bg1"/>
                </a:solidFill>
              </a:rPr>
              <a:t>math.sqrt</a:t>
            </a:r>
            <a:r>
              <a:rPr lang="fr-FR" dirty="0">
                <a:solidFill>
                  <a:schemeClr val="bg1"/>
                </a:solidFill>
              </a:rPr>
              <a: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a:t>
            </a:r>
            <a:r>
              <a:rPr lang="en-US" sz="6000" dirty="0" err="1">
                <a:solidFill>
                  <a:schemeClr val="accent5">
                    <a:lumMod val="75000"/>
                  </a:schemeClr>
                </a:solidFill>
              </a:rPr>
              <a:t>methode</a:t>
            </a:r>
            <a:r>
              <a:rPr lang="en-US" sz="6000" dirty="0">
                <a:solidFill>
                  <a:schemeClr val="accent5">
                    <a:lumMod val="75000"/>
                  </a:schemeClr>
                </a:solidFill>
              </a:rPr>
              <a:t>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err="1">
                <a:latin typeface="Arial" panose="020B0604020202020204" pitchFamily="34" charset="0"/>
              </a:rPr>
              <a:t>modulemath</a:t>
            </a:r>
            <a:r>
              <a:rPr lang="fr-FR" altLang="fr-FR" sz="1400" dirty="0">
                <a:latin typeface="Arial" panose="020B0604020202020204" pitchFamily="34" charset="0"/>
              </a:rPr>
              <a:t>.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a:t>
            </a: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a:t>
            </a:r>
            <a:r>
              <a:rPr lang="fr-FR" altLang="fr-FR" sz="1400" dirty="0" err="1">
                <a:latin typeface="Arial" panose="020B0604020202020204" pitchFamily="34" charset="0"/>
              </a:rPr>
              <a:t>fabs</a:t>
            </a:r>
            <a:r>
              <a:rPr lang="fr-FR" altLang="fr-FR" sz="1400" dirty="0">
                <a:latin typeface="Arial" panose="020B0604020202020204" pitchFamily="34" charset="0"/>
              </a:rPr>
              <a:t>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sqrt</a:t>
            </a:r>
            <a:r>
              <a:rPr kumimoji="0" lang="fr-FR" altLang="fr-FR" sz="1400" b="0" i="0" u="none" strike="noStrike" cap="none" normalizeH="0" baseline="0" dirty="0">
                <a:ln>
                  <a:noFill/>
                </a:ln>
                <a:solidFill>
                  <a:schemeClr val="bg1"/>
                </a:solidFill>
                <a:effectLst/>
                <a:highlight>
                  <a:srgbClr val="000000"/>
                </a:highlight>
                <a:latin typeface="Arial Unicode MS"/>
              </a:rPr>
              <a: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chemeClr val="bg1"/>
                </a:solidFill>
                <a:effectLst/>
                <a:highlight>
                  <a:srgbClr val="000000"/>
                </a:highlight>
                <a:latin typeface="Arial Unicode MS"/>
              </a:rPr>
              <a:t>fabs</a:t>
            </a: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649135"/>
            <a:ext cx="1025954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a:t>
            </a:r>
            <a:r>
              <a:rPr kumimoji="0" lang="fr-FR" altLang="fr-FR" sz="1600" b="0" i="0" u="none" strike="noStrike" cap="none" normalizeH="0" baseline="0" dirty="0" err="1">
                <a:ln>
                  <a:noFill/>
                </a:ln>
                <a:solidFill>
                  <a:schemeClr val="tx1"/>
                </a:solidFill>
                <a:effectLst/>
                <a:latin typeface="Arial Unicode MS"/>
              </a:rPr>
              <a:t>nom_fonction</a:t>
            </a:r>
            <a:r>
              <a:rPr kumimoji="0" lang="fr-FR" altLang="fr-FR" sz="1600" b="0" i="0" u="none" strike="noStrike" cap="none" normalizeH="0" baseline="0" dirty="0">
                <a:ln>
                  <a:noFill/>
                </a:ln>
                <a:solidFill>
                  <a:schemeClr val="tx1"/>
                </a:solidFill>
                <a:effectLst/>
                <a:latin typeface="Arial Unicode MS"/>
              </a:rPr>
              <a:t>(parametre1, parametre2, </a:t>
            </a:r>
            <a:r>
              <a:rPr kumimoji="0" lang="fr-FR" altLang="fr-FR" sz="1600" b="0" i="0" u="none" strike="noStrike" cap="none" normalizeH="0" baseline="0" dirty="0" err="1">
                <a:ln>
                  <a:noFill/>
                </a:ln>
                <a:solidFill>
                  <a:schemeClr val="tx1"/>
                </a:solidFill>
                <a:effectLst/>
                <a:latin typeface="Arial Unicode MS"/>
              </a:rPr>
              <a:t>parametreN</a:t>
            </a:r>
            <a:r>
              <a:rPr kumimoji="0" lang="fr-FR" altLang="fr-FR" sz="1600" b="0" i="0" u="none" strike="noStrike" cap="none" normalizeH="0" baseline="0" dirty="0">
                <a:ln>
                  <a:noFill/>
                </a:ln>
                <a:solidFill>
                  <a:schemeClr val="tx1"/>
                </a:solidFill>
                <a:effectLst/>
                <a:latin typeface="Arial Unicode MS"/>
              </a:rPr>
              <a:t>):</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a:t>
            </a:r>
            <a:r>
              <a:rPr lang="fr-FR" sz="6000" dirty="0" err="1">
                <a:solidFill>
                  <a:schemeClr val="accent5">
                    <a:lumMod val="75000"/>
                  </a:schemeClr>
                </a:solidFill>
              </a:rPr>
              <a:t>Function</a:t>
            </a:r>
            <a:endParaRPr lang="fr-FR" sz="6000" dirty="0">
              <a:solidFill>
                <a:schemeClr val="accent5">
                  <a:lumMod val="75000"/>
                </a:schemeClr>
              </a:solidFill>
            </a:endParaRP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a:t>
            </a:r>
            <a:r>
              <a:rPr lang="fr-FR" altLang="fr-FR" sz="1600" dirty="0" err="1">
                <a:solidFill>
                  <a:schemeClr val="bg1"/>
                </a:solidFill>
                <a:highlight>
                  <a:srgbClr val="000000"/>
                </a:highlight>
              </a:rPr>
              <a:t>nom_bibliotheque</a:t>
            </a:r>
            <a:endParaRPr lang="fr-FR" altLang="fr-FR" sz="1600" dirty="0">
              <a:solidFill>
                <a:schemeClr val="bg1"/>
              </a:solidFill>
              <a:highlight>
                <a:srgbClr val="000000"/>
              </a:highlight>
            </a:endParaRP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a:t>
            </a:r>
            <a:r>
              <a:rPr lang="fr-FR" altLang="fr-FR" sz="1600" dirty="0">
                <a:solidFill>
                  <a:schemeClr val="bg1"/>
                </a:solidFill>
                <a:highlight>
                  <a:srgbClr val="000000"/>
                </a:highlight>
              </a:rPr>
              <a:t> # Pointe vers le sous-package </a:t>
            </a:r>
            <a:r>
              <a:rPr lang="fr-FR" altLang="fr-FR" sz="1600" dirty="0" err="1">
                <a:solidFill>
                  <a:schemeClr val="bg1"/>
                </a:solidFill>
                <a:highlight>
                  <a:srgbClr val="000000"/>
                </a:highlight>
              </a:rPr>
              <a:t>evenements</a:t>
            </a:r>
            <a:endParaRPr lang="fr-FR" altLang="fr-FR" sz="1600" dirty="0">
              <a:solidFill>
                <a:schemeClr val="bg1"/>
              </a:solidFill>
              <a:highlight>
                <a:srgbClr val="000000"/>
              </a:highlight>
            </a:endParaRPr>
          </a:p>
          <a:p>
            <a:pPr lvl="0" eaLnBrk="0" fontAlgn="base" hangingPunct="0">
              <a:spcBef>
                <a:spcPct val="0"/>
              </a:spcBef>
              <a:spcAft>
                <a:spcPct val="0"/>
              </a:spcAft>
            </a:pPr>
            <a:r>
              <a:rPr lang="fr-FR" altLang="fr-FR" sz="1600" dirty="0" err="1">
                <a:solidFill>
                  <a:schemeClr val="bg1"/>
                </a:solidFill>
                <a:highlight>
                  <a:srgbClr val="000000"/>
                </a:highlight>
              </a:rPr>
              <a:t>nom_bibliotheque.evenements.clavier</a:t>
            </a:r>
            <a:r>
              <a:rPr lang="fr-FR" altLang="fr-FR" sz="1600" dirty="0">
                <a:solidFill>
                  <a:schemeClr val="bg1"/>
                </a:solidFill>
                <a:highlight>
                  <a:srgbClr val="000000"/>
                </a:highlight>
              </a:rPr>
              <a:t>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a:t>
            </a:r>
            <a:r>
              <a:rPr lang="fr-FR" altLang="fr-FR" sz="1600" dirty="0" err="1">
                <a:solidFill>
                  <a:schemeClr val="bg1"/>
                </a:solidFill>
                <a:highlight>
                  <a:srgbClr val="000000"/>
                </a:highlight>
              </a:rPr>
              <a:t>nom_bibliotheque.objets</a:t>
            </a:r>
            <a:r>
              <a:rPr lang="fr-FR" altLang="fr-FR" sz="1600" dirty="0">
                <a:solidFill>
                  <a:schemeClr val="bg1"/>
                </a:solidFill>
                <a:highlight>
                  <a:srgbClr val="000000"/>
                </a:highlight>
              </a:rPr>
              <a:t> import bouton</a:t>
            </a:r>
          </a:p>
        </p:txBody>
      </p:sp>
    </p:spTree>
    <p:extLst>
      <p:ext uri="{BB962C8B-B14F-4D97-AF65-F5344CB8AC3E}">
        <p14:creationId xmlns:p14="http://schemas.microsoft.com/office/powerpoint/2010/main" val="231711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a:t>
            </a:r>
            <a:r>
              <a:rPr lang="fr-FR" dirty="0" err="1">
                <a:solidFill>
                  <a:schemeClr val="bg1"/>
                </a:solidFill>
              </a:rPr>
              <a:t>numerateur</a:t>
            </a:r>
            <a:r>
              <a:rPr lang="fr-FR" dirty="0">
                <a:solidFill>
                  <a:schemeClr val="bg1"/>
                </a:solidFill>
              </a:rPr>
              <a:t> / </a:t>
            </a:r>
            <a:r>
              <a:rPr lang="fr-FR" dirty="0" err="1">
                <a:solidFill>
                  <a:schemeClr val="bg1"/>
                </a:solidFill>
              </a:rPr>
              <a:t>denominateur</a:t>
            </a:r>
            <a:endParaRPr lang="fr-FR" dirty="0">
              <a:solidFill>
                <a:schemeClr val="bg1"/>
              </a:solidFill>
            </a:endParaRPr>
          </a:p>
          <a:p>
            <a:r>
              <a:rPr lang="fr-FR" dirty="0">
                <a:solidFill>
                  <a:schemeClr val="bg1"/>
                </a:solidFill>
              </a:rPr>
              <a:t>except </a:t>
            </a:r>
            <a:r>
              <a:rPr lang="fr-FR" dirty="0" err="1">
                <a:solidFill>
                  <a:schemeClr val="bg1"/>
                </a:solidFill>
              </a:rPr>
              <a:t>NameError</a:t>
            </a:r>
            <a:r>
              <a:rPr lang="fr-FR" dirty="0">
                <a:solidFill>
                  <a:schemeClr val="bg1"/>
                </a:solidFill>
              </a:rPr>
              <a:t>:</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n'a pas été définie.")</a:t>
            </a:r>
          </a:p>
          <a:p>
            <a:r>
              <a:rPr lang="fr-FR" dirty="0">
                <a:solidFill>
                  <a:schemeClr val="bg1"/>
                </a:solidFill>
              </a:rPr>
              <a:t>except TypeError:</a:t>
            </a:r>
          </a:p>
          <a:p>
            <a:r>
              <a:rPr lang="fr-FR" dirty="0">
                <a:solidFill>
                  <a:schemeClr val="bg1"/>
                </a:solidFill>
              </a:rPr>
              <a:t>    print("La variable </a:t>
            </a:r>
            <a:r>
              <a:rPr lang="fr-FR" dirty="0" err="1">
                <a:solidFill>
                  <a:schemeClr val="bg1"/>
                </a:solidFill>
              </a:rPr>
              <a:t>numerateur</a:t>
            </a:r>
            <a:r>
              <a:rPr lang="fr-FR" dirty="0">
                <a:solidFill>
                  <a:schemeClr val="bg1"/>
                </a:solidFill>
              </a:rPr>
              <a:t> ou </a:t>
            </a:r>
            <a:r>
              <a:rPr lang="fr-FR" dirty="0" err="1">
                <a:solidFill>
                  <a:schemeClr val="bg1"/>
                </a:solidFill>
              </a:rPr>
              <a:t>denominateur</a:t>
            </a:r>
            <a:r>
              <a:rPr lang="fr-FR" dirty="0">
                <a:solidFill>
                  <a:schemeClr val="bg1"/>
                </a:solidFill>
              </a:rPr>
              <a:t> possède un type incompatible avec la division.")</a:t>
            </a:r>
          </a:p>
          <a:p>
            <a:r>
              <a:rPr lang="fr-FR" dirty="0">
                <a:solidFill>
                  <a:schemeClr val="bg1"/>
                </a:solidFill>
              </a:rPr>
              <a:t>except </a:t>
            </a:r>
            <a:r>
              <a:rPr lang="fr-FR" dirty="0" err="1">
                <a:solidFill>
                  <a:schemeClr val="bg1"/>
                </a:solidFill>
              </a:rPr>
              <a:t>ZeroDivisionError</a:t>
            </a:r>
            <a:r>
              <a:rPr lang="fr-FR" dirty="0">
                <a:solidFill>
                  <a:schemeClr val="bg1"/>
                </a:solidFill>
              </a:rPr>
              <a:t>:</a:t>
            </a:r>
          </a:p>
          <a:p>
            <a:r>
              <a:rPr lang="fr-FR" dirty="0">
                <a:solidFill>
                  <a:schemeClr val="bg1"/>
                </a:solidFill>
              </a:rPr>
              <a:t>    print("La variable </a:t>
            </a:r>
            <a:r>
              <a:rPr lang="fr-FR" dirty="0" err="1">
                <a:solidFill>
                  <a:schemeClr val="bg1"/>
                </a:solidFill>
              </a:rPr>
              <a:t>denominateur</a:t>
            </a:r>
            <a:r>
              <a:rPr lang="fr-FR" dirty="0">
                <a:solidFill>
                  <a:schemeClr val="bg1"/>
                </a:solidFill>
              </a:rPr>
              <a:t>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a:t>
            </a:r>
            <a:r>
              <a:rPr lang="fr-FR" dirty="0" err="1">
                <a:solidFill>
                  <a:schemeClr val="bg1"/>
                </a:solidFill>
              </a:rPr>
              <a:t>type_de_l_exception</a:t>
            </a:r>
            <a:r>
              <a:rPr lang="fr-FR" dirty="0">
                <a:solidFill>
                  <a:schemeClr val="bg1"/>
                </a:solidFill>
              </a:rPr>
              <a:t> as </a:t>
            </a:r>
            <a:r>
              <a:rPr lang="fr-FR" dirty="0" err="1">
                <a:solidFill>
                  <a:schemeClr val="bg1"/>
                </a:solidFill>
              </a:rPr>
              <a:t>exception_retournee</a:t>
            </a:r>
            <a:r>
              <a:rPr lang="fr-FR" dirty="0">
                <a:solidFill>
                  <a:schemeClr val="bg1"/>
                </a:solidFill>
              </a:rPr>
              <a:t>:</a:t>
            </a:r>
          </a:p>
          <a:p>
            <a:r>
              <a:rPr lang="fr-FR" dirty="0">
                <a:solidFill>
                  <a:schemeClr val="bg1"/>
                </a:solidFill>
              </a:rPr>
              <a:t>    print("Voici l'erreur :", </a:t>
            </a:r>
            <a:r>
              <a:rPr lang="fr-FR" dirty="0" err="1">
                <a:solidFill>
                  <a:schemeClr val="bg1"/>
                </a:solidFill>
              </a:rPr>
              <a:t>exception_retournee</a:t>
            </a:r>
            <a:r>
              <a:rPr lang="fr-FR" dirty="0">
                <a:solidFill>
                  <a:schemeClr val="bg1"/>
                </a:solidFill>
              </a:rPr>
              <a:t>)</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a:t>
            </a:r>
            <a:r>
              <a:rPr kumimoji="0" lang="fr-FR" altLang="fr-FR" sz="1400" b="0" i="0" u="none" strike="noStrike" cap="none" normalizeH="0" baseline="0" dirty="0" err="1">
                <a:ln>
                  <a:noFill/>
                </a:ln>
                <a:solidFill>
                  <a:schemeClr val="tx1"/>
                </a:solidFill>
                <a:effectLst/>
              </a:rPr>
              <a:t>ZeroDivisionError</a:t>
            </a:r>
            <a:r>
              <a:rPr kumimoji="0" lang="fr-FR" altLang="fr-FR" sz="1400" b="0" i="0" u="none" strike="noStrike" cap="none" normalizeH="0" baseline="0" dirty="0">
                <a:ln>
                  <a:noFill/>
                </a:ln>
                <a:solidFill>
                  <a:schemeClr val="tx1"/>
                </a:solidFill>
                <a:effectLst/>
              </a:rPr>
              <a:t>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t>
            </a:r>
            <a:r>
              <a:rPr lang="fr-FR" altLang="fr-FR" sz="6000" dirty="0" err="1">
                <a:solidFill>
                  <a:schemeClr val="accent5">
                    <a:lumMod val="75000"/>
                  </a:schemeClr>
                </a:solidFill>
              </a:rPr>
              <a:t>mots-cles</a:t>
            </a:r>
            <a:r>
              <a:rPr lang="fr-FR" altLang="fr-FR" sz="6000" dirty="0">
                <a:solidFill>
                  <a:schemeClr val="accent5">
                    <a:lumMod val="75000"/>
                  </a:schemeClr>
                </a:solidFill>
              </a:rPr>
              <a:t> else et </a:t>
            </a:r>
            <a:r>
              <a:rPr lang="fr-FR" altLang="fr-FR" sz="6000" dirty="0" err="1">
                <a:solidFill>
                  <a:schemeClr val="accent5">
                    <a:lumMod val="75000"/>
                  </a:schemeClr>
                </a:solidFill>
              </a:rPr>
              <a:t>finally</a:t>
            </a:r>
            <a:r>
              <a:rPr lang="fr-FR" altLang="fr-FR" sz="6000" dirty="0">
                <a:solidFill>
                  <a:schemeClr val="accent5">
                    <a:lumMod val="75000"/>
                  </a:schemeClr>
                </a:solidFill>
              </a:rPr>
              <a:t>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a:t>
            </a:r>
          </a:p>
          <a:p>
            <a:r>
              <a:rPr lang="fr-FR" dirty="0">
                <a:solidFill>
                  <a:schemeClr val="bg1"/>
                </a:solidFill>
              </a:rPr>
              <a:t>    # Traitement en cas d'erreur</a:t>
            </a:r>
          </a:p>
          <a:p>
            <a:r>
              <a:rPr lang="fr-FR" dirty="0" err="1">
                <a:solidFill>
                  <a:schemeClr val="bg1"/>
                </a:solidFill>
              </a:rPr>
              <a:t>finally</a:t>
            </a:r>
            <a:r>
              <a:rPr lang="fr-FR" dirty="0">
                <a:solidFill>
                  <a:schemeClr val="bg1"/>
                </a:solidFill>
              </a:rPr>
              <a:t>:</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a:t>
            </a:r>
            <a:r>
              <a:rPr lang="fr-FR" altLang="fr-FR" sz="1400" dirty="0" err="1"/>
              <a:t>estpasset</a:t>
            </a:r>
            <a:r>
              <a:rPr lang="fr-FR" altLang="fr-FR" sz="1400" dirty="0"/>
              <a: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err="1">
                <a:solidFill>
                  <a:schemeClr val="bg1"/>
                </a:solidFill>
              </a:rPr>
              <a:t>SyntaxError</a:t>
            </a:r>
            <a:r>
              <a:rPr lang="en-US" dirty="0">
                <a:solidFill>
                  <a:schemeClr val="bg1"/>
                </a:solidFill>
              </a:rPr>
              <a:t>: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a:t>
            </a:r>
            <a:r>
              <a:rPr lang="fr-FR" dirty="0" err="1">
                <a:solidFill>
                  <a:schemeClr val="bg1"/>
                </a:solidFill>
              </a:rPr>
              <a:t>type_de_l_exception</a:t>
            </a:r>
            <a:r>
              <a:rPr lang="fr-FR" dirty="0">
                <a:solidFill>
                  <a:schemeClr val="bg1"/>
                </a:solidFill>
              </a:rPr>
              <a:t>: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err="1">
                <a:solidFill>
                  <a:schemeClr val="bg1"/>
                </a:solidFill>
              </a:rPr>
              <a:t>AssertionError</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a:t>Si le test renvoieTrue, l'exécution se poursuit normalement. Sinon, une exceptionAssertionErrorest levée.</a:t>
            </a:r>
            <a:endParaRPr lang="fr-FR" dirty="0"/>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t>
            </a:r>
            <a:r>
              <a:rPr lang="fr-FR" dirty="0" err="1"/>
              <a:t>AssertionErrorest</a:t>
            </a:r>
            <a:r>
              <a:rPr lang="fr-FR" dirty="0"/>
              <a:t> levée.</a:t>
            </a:r>
          </a:p>
        </p:txBody>
      </p:sp>
    </p:spTree>
    <p:extLst>
      <p:ext uri="{BB962C8B-B14F-4D97-AF65-F5344CB8AC3E}">
        <p14:creationId xmlns:p14="http://schemas.microsoft.com/office/powerpoint/2010/main" val="3858977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t>
            </a:r>
            <a:r>
              <a:rPr lang="fr-FR" dirty="0" err="1">
                <a:solidFill>
                  <a:schemeClr val="bg1"/>
                </a:solidFill>
              </a:rPr>
              <a:t>AssertionError</a:t>
            </a:r>
            <a:r>
              <a:rPr lang="fr-FR" dirty="0">
                <a:solidFill>
                  <a:schemeClr val="bg1"/>
                </a:solidFill>
              </a:rPr>
              <a:t>:</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a:t>
            </a:r>
            <a:r>
              <a:rPr lang="fr-FR" dirty="0" err="1"/>
              <a:t>sert-il</a:t>
            </a:r>
            <a:r>
              <a:rPr lang="fr-FR" dirty="0"/>
              <a:t>,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a:t>
            </a:r>
            <a:r>
              <a:rPr lang="fr-FR" dirty="0" err="1">
                <a:solidFill>
                  <a:schemeClr val="bg1"/>
                </a:solidFill>
              </a:rPr>
              <a:t>TypeDeLException</a:t>
            </a:r>
            <a:r>
              <a:rPr lang="fr-FR" dirty="0">
                <a:solidFill>
                  <a:schemeClr val="bg1"/>
                </a:solidFill>
              </a:rPr>
              <a:t>("message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a:t>
            </a:r>
            <a:r>
              <a:rPr kumimoji="0" lang="fr-FR" altLang="fr-FR" sz="2000" b="0" i="0" u="none" strike="noStrike" cap="none" normalizeH="0" baseline="0" dirty="0" err="1">
                <a:ln>
                  <a:noFill/>
                </a:ln>
                <a:solidFill>
                  <a:schemeClr val="tx1"/>
                </a:solidFill>
                <a:effectLst/>
                <a:latin typeface="Arial" panose="020B0604020202020204" pitchFamily="34" charset="0"/>
              </a:rPr>
              <a:t>exception</a:t>
            </a:r>
            <a:r>
              <a:rPr kumimoji="0" lang="fr-FR" altLang="fr-FR" sz="2000" b="0" i="0" u="none" strike="noStrike" cap="none" normalizeH="0" baseline="0" dirty="0" err="1">
                <a:ln>
                  <a:noFill/>
                </a:ln>
                <a:solidFill>
                  <a:schemeClr val="tx1"/>
                </a:solidFill>
                <a:effectLst/>
                <a:latin typeface="Arial Unicode MS"/>
              </a:rPr>
              <a:t>AssertionError</a:t>
            </a:r>
            <a:r>
              <a:rPr kumimoji="0" lang="fr-FR" altLang="fr-FR" sz="2000" b="0" i="0" u="none" strike="noStrike" cap="none" normalizeH="0" baseline="0" dirty="0">
                <a:ln>
                  <a:noFill/>
                </a:ln>
                <a:solidFill>
                  <a:schemeClr val="tx1"/>
                </a:solidFill>
                <a:effectLst/>
                <a:latin typeface="Arial Unicode MS"/>
              </a:rPr>
              <a:t>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minuscules.upper</a:t>
            </a:r>
            <a:r>
              <a:rPr lang="fr-FR" altLang="fr-FR" sz="1400" dirty="0">
                <a:solidFill>
                  <a:schemeClr val="bg1"/>
                </a:solidFill>
                <a:latin typeface="Arial" panose="020B0604020202020204" pitchFamily="34" charset="0"/>
              </a:rPr>
              <a:t>()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espaces.strip</a:t>
            </a:r>
            <a:r>
              <a:rPr lang="fr-FR" altLang="fr-FR" sz="1400" dirty="0">
                <a:solidFill>
                  <a:schemeClr val="bg1"/>
                </a:solidFill>
                <a:latin typeface="Arial" panose="020B0604020202020204" pitchFamily="34" charset="0"/>
              </a:rPr>
              <a:t>()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titre.upper</a:t>
            </a:r>
            <a:r>
              <a:rPr lang="fr-FR" altLang="fr-FR" sz="1400" dirty="0">
                <a:solidFill>
                  <a:schemeClr val="bg1"/>
                </a:solidFill>
                <a:latin typeface="Arial" panose="020B0604020202020204" pitchFamily="34" charset="0"/>
              </a:rPr>
              <a:t>().center(20)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nouvelle_chaine</a:t>
            </a:r>
            <a:r>
              <a:rPr lang="fr-FR" altLang="fr-FR" sz="1400" dirty="0">
                <a:solidFill>
                  <a:schemeClr val="bg1"/>
                </a:solidFill>
                <a:latin typeface="Arial" panose="020B0604020202020204" pitchFamily="34" charset="0"/>
              </a:rPr>
              <a:t> = "Je m'appelle {0} {1} et j'ai {2} </a:t>
            </a:r>
            <a:r>
              <a:rPr lang="fr-FR" altLang="fr-FR" sz="1400" dirty="0" err="1">
                <a:solidFill>
                  <a:schemeClr val="bg1"/>
                </a:solidFill>
                <a:latin typeface="Arial" panose="020B0604020202020204" pitchFamily="34" charset="0"/>
              </a:rPr>
              <a:t>ans.".format</a:t>
            </a:r>
            <a:r>
              <a:rPr lang="fr-FR" altLang="fr-FR" sz="1400" dirty="0">
                <a:solidFill>
                  <a:schemeClr val="bg1"/>
                </a:solidFill>
                <a:latin typeface="Arial" panose="020B0604020202020204" pitchFamily="34" charset="0"/>
              </a:rPr>
              <a:t>(prenom, nom, </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=5,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="rue des Postes",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=75003,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f’’adresse</a:t>
            </a:r>
            <a:r>
              <a:rPr lang="fr-FR" altLang="fr-FR" sz="1400" dirty="0">
                <a:solidFill>
                  <a:schemeClr val="bg1"/>
                </a:solidFill>
                <a:latin typeface="Arial" panose="020B0604020202020204" pitchFamily="34" charset="0"/>
              </a:rPr>
              <a:t> : {</a:t>
            </a:r>
            <a:r>
              <a:rPr lang="fr-FR" altLang="fr-FR" sz="1400" dirty="0" err="1">
                <a:solidFill>
                  <a:schemeClr val="bg1"/>
                </a:solidFill>
                <a:latin typeface="Arial" panose="020B0604020202020204" pitchFamily="34" charset="0"/>
              </a:rPr>
              <a:t>no_rue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nom_rue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code_postal</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nom_ville</a:t>
            </a:r>
            <a:r>
              <a:rPr lang="fr-FR" altLang="fr-FR" sz="1400" dirty="0">
                <a:solidFill>
                  <a:schemeClr val="bg1"/>
                </a:solidFill>
                <a:latin typeface="Arial" panose="020B0604020202020204" pitchFamily="34" charset="0"/>
              </a:rPr>
              <a:t>}, ({pays})’’)</a:t>
            </a:r>
          </a:p>
        </p:txBody>
      </p:sp>
    </p:spTree>
    <p:extLst>
      <p:ext uri="{BB962C8B-B14F-4D97-AF65-F5344CB8AC3E}">
        <p14:creationId xmlns:p14="http://schemas.microsoft.com/office/powerpoint/2010/main" val="4283749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r>
              <a:rPr lang="fr-FR" altLang="fr-FR" sz="6000" dirty="0">
                <a:solidFill>
                  <a:schemeClr val="accent5">
                    <a:lumMod val="75000"/>
                  </a:schemeClr>
                </a:solidFill>
              </a:rPr>
              <a:t>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Float</a:t>
            </a:r>
            <a:r>
              <a:rPr lang="fr-FR" altLang="fr-FR" sz="6000" dirty="0">
                <a:solidFill>
                  <a:schemeClr val="accent5">
                    <a:lumMod val="75000"/>
                  </a:schemeClr>
                </a:solidFill>
              </a:rPr>
              <a:t> </a:t>
            </a:r>
            <a:r>
              <a:rPr lang="fr-FR" altLang="fr-FR" sz="6000" dirty="0" err="1">
                <a:solidFill>
                  <a:schemeClr val="accent5">
                    <a:lumMod val="75000"/>
                  </a:schemeClr>
                </a:solidFill>
              </a:rPr>
              <a:t>formatting</a:t>
            </a:r>
            <a:r>
              <a:rPr lang="fr-FR" altLang="fr-FR" sz="6000" dirty="0">
                <a:solidFill>
                  <a:schemeClr val="accent5">
                    <a:lumMod val="75000"/>
                  </a:schemeClr>
                </a:solidFill>
              </a:rPr>
              <a:t> </a:t>
            </a:r>
            <a:r>
              <a:rPr lang="fr-FR" altLang="fr-FR" sz="6000" dirty="0" err="1">
                <a:solidFill>
                  <a:schemeClr val="accent5">
                    <a:lumMod val="75000"/>
                  </a:schemeClr>
                </a:solidFill>
              </a:rPr>
              <a:t>follows</a:t>
            </a:r>
            <a:endParaRPr lang="fr-FR" altLang="fr-FR" sz="6000"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err="1">
                <a:solidFill>
                  <a:schemeClr val="bg1"/>
                </a:solidFill>
                <a:latin typeface="Arial" panose="020B0604020202020204" pitchFamily="34" charset="0"/>
              </a:rPr>
              <a:t>f"My</a:t>
            </a:r>
            <a:r>
              <a:rPr lang="en-US" altLang="fr-FR" sz="1400" dirty="0">
                <a:solidFill>
                  <a:schemeClr val="bg1"/>
                </a:solidFill>
                <a:latin typeface="Arial" panose="020B0604020202020204" pitchFamily="34" charset="0"/>
              </a:rPr>
              <a:t>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t>
            </a: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a:t>
            </a:r>
            <a:r>
              <a:rPr lang="fr-FR" altLang="fr-FR" sz="1400" dirty="0" err="1">
                <a:solidFill>
                  <a:schemeClr val="bg1"/>
                </a:solidFill>
                <a:latin typeface="Arial" panose="020B0604020202020204" pitchFamily="34" charset="0"/>
              </a:rPr>
              <a:t>Quantity</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Apples</a:t>
            </a:r>
            <a:r>
              <a:rPr lang="fr-FR" altLang="fr-FR" sz="1400" dirty="0">
                <a:solidFill>
                  <a:schemeClr val="bg1"/>
                </a:solidFill>
                <a:latin typeface="Arial" panose="020B0604020202020204" pitchFamily="34" charset="0"/>
              </a:rPr>
              <a:t>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a:t>
            </a:r>
            <a:r>
              <a:rPr lang="fr-FR" altLang="fr-FR" sz="1400" dirty="0" err="1">
                <a:solidFill>
                  <a:schemeClr val="bg1"/>
                </a:solidFill>
                <a:latin typeface="Arial" panose="020B0604020202020204" pitchFamily="34" charset="0"/>
              </a:rPr>
              <a:t>Left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Center','Right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a:t>
            </a:r>
            <a:r>
              <a:rPr lang="fr-FR" altLang="fr-FR" sz="6000" dirty="0" err="1">
                <a:solidFill>
                  <a:schemeClr val="accent5">
                    <a:lumMod val="75000"/>
                  </a:schemeClr>
                </a:solidFill>
              </a:rPr>
              <a:t>padding</a:t>
            </a:r>
            <a:r>
              <a:rPr lang="fr-FR" altLang="fr-FR" sz="6000" dirty="0">
                <a:solidFill>
                  <a:schemeClr val="accent5">
                    <a:lumMod val="75000"/>
                  </a:schemeClr>
                </a:solidFill>
              </a:rPr>
              <a:t>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BonjourPaul</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t>
            </a:r>
            <a:r>
              <a:rPr lang="fr-FR" altLang="fr-FR" sz="1400" dirty="0" err="1">
                <a:solidFill>
                  <a:schemeClr val="bg1"/>
                </a:solidFill>
                <a:latin typeface="Arial" panose="020B0604020202020204" pitchFamily="34" charset="0"/>
              </a:rPr>
              <a:t>age</a:t>
            </a:r>
            <a:r>
              <a:rPr lang="fr-FR" altLang="fr-FR" sz="1400" dirty="0">
                <a:solidFill>
                  <a:schemeClr val="bg1"/>
                </a:solidFill>
                <a:latin typeface="Arial" panose="020B0604020202020204" pitchFamily="34" charset="0"/>
              </a:rPr>
              <a:t>)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a:t>
            </a:r>
            <a:r>
              <a:rPr lang="fr-FR" dirty="0" err="1"/>
              <a:t>caster</a:t>
            </a:r>
            <a:r>
              <a:rPr lang="fr-FR" dirty="0"/>
              <a:t> l’entier en string</a:t>
            </a:r>
          </a:p>
        </p:txBody>
      </p:sp>
    </p:spTree>
    <p:extLst>
      <p:ext uri="{BB962C8B-B14F-4D97-AF65-F5344CB8AC3E}">
        <p14:creationId xmlns:p14="http://schemas.microsoft.com/office/powerpoint/2010/main" val="4281595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'l</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"salut"</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[2:len(</a:t>
            </a: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presentation</a:t>
            </a:r>
            <a:r>
              <a:rPr lang="fr-FR" altLang="fr-FR" sz="1400" dirty="0">
                <a:solidFill>
                  <a:schemeClr val="bg1"/>
                </a:solidFill>
                <a:latin typeface="Arial" panose="020B0604020202020204" pitchFamily="34" charset="0"/>
              </a:rPr>
              <a:t>[2:]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a:t>
            </a:r>
            <a:r>
              <a:rPr lang="fr-FR" altLang="fr-FR" dirty="0" err="1">
                <a:latin typeface="Arial" panose="020B0604020202020204" pitchFamily="34" charset="0"/>
              </a:rPr>
              <a:t>position_dans_la_chaine</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p:txBody>
      </p:sp>
    </p:spTree>
    <p:extLst>
      <p:ext uri="{BB962C8B-B14F-4D97-AF65-F5344CB8AC3E}">
        <p14:creationId xmlns:p14="http://schemas.microsoft.com/office/powerpoint/2010/main" val="40292185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24122</TotalTime>
  <Words>98857</Words>
  <Application>Microsoft Office PowerPoint</Application>
  <PresentationFormat>Grand écran</PresentationFormat>
  <Paragraphs>9976</Paragraphs>
  <Slides>514</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514</vt:i4>
      </vt:variant>
    </vt:vector>
  </HeadingPairs>
  <TitlesOfParts>
    <vt:vector size="520" baseType="lpstr">
      <vt:lpstr>Arial</vt:lpstr>
      <vt:lpstr>Arial Unicode MS</vt:lpstr>
      <vt:lpstr>Calibri</vt:lpstr>
      <vt:lpstr>Calibri Light</vt:lpstr>
      <vt:lpstr>Courier New</vt:lpstr>
      <vt:lpstr>Thème Office</vt:lpstr>
      <vt:lpstr>Python</vt:lpstr>
      <vt:lpstr>Présentation PowerPoint</vt:lpstr>
      <vt:lpstr>Boolean: True or False</vt:lpstr>
      <vt:lpstr>Indexing start with 0</vt:lpstr>
      <vt:lpstr>Python Math functions</vt:lpstr>
      <vt:lpstr>Présentation PowerPoint</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Annee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1/11</vt:lpstr>
      <vt:lpstr>Useful Operators in python: enumerate 2/11</vt:lpstr>
      <vt:lpstr>[🐍PyTricks]: La fonction enumerate 3/11</vt:lpstr>
      <vt:lpstr>La fonction enumerate 2/4</vt:lpstr>
      <vt:lpstr>La fonction enumerate 5/11</vt:lpstr>
      <vt:lpstr>La fonction enumerate 6/11</vt:lpstr>
      <vt:lpstr>La fonction zip() 7/11</vt:lpstr>
      <vt:lpstr>In operator 8/11</vt:lpstr>
      <vt:lpstr>min() et max() 9/11</vt:lpstr>
      <vt:lpstr>random() 10/11</vt:lpstr>
      <vt:lpstr>Input() 11/11</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Signature d’une fonction</vt:lpstr>
      <vt:lpstr>L ’instruction return</vt:lpstr>
      <vt:lpstr>[🐍PyTricks]: Functions are first-class citizens in Python </vt:lpstr>
      <vt:lpstr>*args and **kwargs in python </vt:lpstr>
      <vt:lpstr>*args and **kwargs in python </vt:lpstr>
      <vt:lpstr>Les fonctions lambda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1/3</vt:lpstr>
      <vt:lpstr>Forme plus complete 2/3</vt:lpstr>
      <vt:lpstr>Les mots-cles else et finally 3/3</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1/4</vt:lpstr>
      <vt:lpstr>Les Tuples() 2/4</vt:lpstr>
      <vt:lpstr>Les Tuples() 3/4</vt:lpstr>
      <vt:lpstr>[🐍PyTricks]: Nametuples 4/4</vt:lpstr>
      <vt:lpstr>Résumé</vt:lpstr>
      <vt:lpstr>Liste[]</vt:lpstr>
      <vt:lpstr>Création de listes[] 1/21</vt:lpstr>
      <vt:lpstr>Création de listes[] 2/21</vt:lpstr>
      <vt:lpstr>Création de listes[] 3/21</vt:lpstr>
      <vt:lpstr>Insérer des objets dans une liste[] 4/21</vt:lpstr>
      <vt:lpstr>Insérer un élément dans la liste[] 5/21</vt:lpstr>
      <vt:lpstr>Concaténation de listes[] 6/21</vt:lpstr>
      <vt:lpstr>Suppression d’elements d’une listes[] 7/21</vt:lpstr>
      <vt:lpstr>Récupérer l’index d’un élément d’une liste 8/21</vt:lpstr>
      <vt:lpstr>Le parcours des listes[] 9/21</vt:lpstr>
      <vt:lpstr>[🐍PyTricks]: Python list slice syntax fun 10/21</vt:lpstr>
      <vt:lpstr>Entre chaines et listes[] 11/21</vt:lpstr>
      <vt:lpstr>Entre chaines et listes[] 12/21</vt:lpstr>
      <vt:lpstr>Une application pratique 13/21</vt:lpstr>
      <vt:lpstr>Les listes[] et paramètres de fonctions 14/21</vt:lpstr>
      <vt:lpstr>Les listes[] et paramètres de fonctions 15/21</vt:lpstr>
      <vt:lpstr>Exercice 16/21</vt:lpstr>
      <vt:lpstr>Transformer une liste en paramètres de fonction 17/21</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Utilisez des dictionnaires{}</vt:lpstr>
      <vt:lpstr>Utilisez des dictionnaires{} 1/12</vt:lpstr>
      <vt:lpstr>Utilisez des dictionnaires{} 2/12</vt:lpstr>
      <vt:lpstr>Utilisez des dictionnaires{} 3/12</vt:lpstr>
      <vt:lpstr>Utilisez des dictionnaires{} 4/12</vt:lpstr>
      <vt:lpstr>Utilisez des dictionnaires{} 5/12</vt:lpstr>
      <vt:lpstr>Utilisez des dictionnaires{} 6/12</vt:lpstr>
      <vt:lpstr>Utilisez des dictionnaires{} 7/12</vt:lpstr>
      <vt:lpstr>Utilisez des dictionnaires{} 8/12</vt:lpstr>
      <vt:lpstr>Utilisez des dictionnaires{} 9/12</vt:lpstr>
      <vt:lpstr>Utilisez des dictionnaires{} 10/12</vt:lpstr>
      <vt:lpstr>Utilisez des dictionnaires{} 11/12</vt:lpstr>
      <vt:lpstr>Utilisez des dictionnaires{} 12/12</vt:lpstr>
      <vt:lpstr>[🐍PyTricks]: How to sort a python dict by value</vt:lpstr>
      <vt:lpstr>[🐍PyTricks]: The get() method on Python dicts and is « default » arg</vt:lpstr>
      <vt:lpstr>Résume</vt:lpstr>
      <vt:lpstr>Utiliser des fichiers</vt:lpstr>
      <vt:lpstr>Utiliser des fichiers 1</vt:lpstr>
      <vt:lpstr>Utiliser des fichiers 2</vt:lpstr>
      <vt:lpstr>Utiliser des fichiers 3</vt:lpstr>
      <vt:lpstr>Utiliser des fichiers 4</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Résumé</vt:lpstr>
      <vt:lpstr>Appréhendez les classes</vt:lpstr>
      <vt:lpstr>Appréhendez les classes 1/2</vt:lpstr>
      <vt:lpstr>Appréhendez les classes 2/2</vt:lpstr>
      <vt:lpstr>Nos premiers attributs 1/</vt:lpstr>
      <vt:lpstr>Nos premiers attributs 2/</vt:lpstr>
      <vt:lpstr>Nos premiers attributs 3/</vt:lpstr>
      <vt:lpstr>Nos premiers attributs 4/</vt:lpstr>
      <vt:lpstr>Attributs de classe</vt:lpstr>
      <vt:lpstr>Les méthodes, la recette</vt:lpstr>
      <vt:lpstr>Les méthodes, la recette</vt:lpstr>
      <vt:lpstr>Les méthodes, la recette</vt:lpstr>
      <vt:lpstr>Les méthodes, la recette</vt:lpstr>
      <vt:lpstr>Les méthodes, la recette</vt:lpstr>
      <vt:lpstr>Les méthodes, recette</vt:lpstr>
      <vt:lpstr>Les méthodes, la recette</vt:lpstr>
      <vt:lpstr>Les méthodes, la recette</vt:lpstr>
      <vt:lpstr>La méthode setattr()</vt:lpstr>
      <vt:lpstr>Un peu d’introspection</vt:lpstr>
      <vt:lpstr>Un peu d’introspection</vt:lpstr>
      <vt:lpstr>Un peu d’introspection</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vt:lpstr>
      <vt:lpstr>Les méthodes de comparaison</vt:lpstr>
      <vt:lpstr>Des méthodes spéciales utiles à pickle</vt:lpstr>
      <vt:lpstr>Des méthodes spéciales utiles à pickle</vt:lpstr>
      <vt:lpstr>Des méthodes spéciales utiles à pickle</vt:lpstr>
      <vt:lpstr>Résumé</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Apprehendez les decorateurs</vt:lpstr>
      <vt:lpstr>Apprehendez les decorateurs</vt:lpstr>
      <vt:lpstr>En Theorie</vt:lpstr>
      <vt:lpstr>En Theorie</vt:lpstr>
      <vt:lpstr>En Theorie</vt:lpstr>
      <vt:lpstr>En Theorie</vt:lpstr>
      <vt:lpstr>En Theorie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343</cp:revision>
  <dcterms:created xsi:type="dcterms:W3CDTF">2020-04-09T17:09:33Z</dcterms:created>
  <dcterms:modified xsi:type="dcterms:W3CDTF">2020-05-19T16:39:46Z</dcterms:modified>
</cp:coreProperties>
</file>